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313" r:id="rId2"/>
    <p:sldId id="369" r:id="rId3"/>
    <p:sldId id="408" r:id="rId4"/>
    <p:sldId id="407" r:id="rId5"/>
    <p:sldId id="393" r:id="rId6"/>
    <p:sldId id="392" r:id="rId7"/>
    <p:sldId id="394" r:id="rId8"/>
    <p:sldId id="396" r:id="rId9"/>
    <p:sldId id="397" r:id="rId10"/>
    <p:sldId id="409" r:id="rId11"/>
    <p:sldId id="373" r:id="rId12"/>
    <p:sldId id="410" r:id="rId13"/>
    <p:sldId id="381" r:id="rId14"/>
    <p:sldId id="382" r:id="rId15"/>
    <p:sldId id="383" r:id="rId16"/>
    <p:sldId id="385" r:id="rId17"/>
    <p:sldId id="411" r:id="rId18"/>
    <p:sldId id="403" r:id="rId19"/>
    <p:sldId id="412" r:id="rId20"/>
    <p:sldId id="413" r:id="rId21"/>
    <p:sldId id="388" r:id="rId22"/>
    <p:sldId id="402" r:id="rId23"/>
    <p:sldId id="400" r:id="rId24"/>
  </p:sldIdLst>
  <p:sldSz cx="9144000" cy="6858000" type="screen4x3"/>
  <p:notesSz cx="9296400" cy="7010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08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lie Lauzière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4777"/>
    <a:srgbClr val="FF0000"/>
    <a:srgbClr val="898989"/>
    <a:srgbClr val="4298B5"/>
    <a:srgbClr val="CC9900"/>
    <a:srgbClr val="46A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0"/>
    <p:restoredTop sz="88580" autoAdjust="0"/>
  </p:normalViewPr>
  <p:slideViewPr>
    <p:cSldViewPr>
      <p:cViewPr varScale="1">
        <p:scale>
          <a:sx n="76" d="100"/>
          <a:sy n="76" d="100"/>
        </p:scale>
        <p:origin x="-56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63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3088"/>
    </p:cViewPr>
  </p:sorterViewPr>
  <p:notesViewPr>
    <p:cSldViewPr snapToGrid="0" snapToObjects="1">
      <p:cViewPr>
        <p:scale>
          <a:sx n="150" d="100"/>
          <a:sy n="150" d="100"/>
        </p:scale>
        <p:origin x="-288" y="-80"/>
      </p:cViewPr>
      <p:guideLst>
        <p:guide orient="horz" pos="2208"/>
        <p:guide pos="29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commentAuthors" Target="commentAuthors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sheet%20in%20MAQ_IntroConstatsColloque29042016V7-03-2016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'[Worksheet in MAQ_IntroConstatsColloque29042016V7-03-2016]Feuil1'!$B$1</c:f>
              <c:strCache>
                <c:ptCount val="1"/>
                <c:pt idx="0">
                  <c:v>All. total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'[Worksheet in MAQ_IntroConstatsColloque29042016V7-03-2016]Feuil1'!$A$2:$A$9</c:f>
              <c:strCache>
                <c:ptCount val="8"/>
                <c:pt idx="0">
                  <c:v>Séjour CH/MN</c:v>
                </c:pt>
                <c:pt idx="1">
                  <c:v>1 sem</c:v>
                </c:pt>
                <c:pt idx="2">
                  <c:v>1 mois</c:v>
                </c:pt>
                <c:pt idx="3">
                  <c:v>2 mois</c:v>
                </c:pt>
                <c:pt idx="4">
                  <c:v>3 mois</c:v>
                </c:pt>
                <c:pt idx="5">
                  <c:v>4 mois</c:v>
                </c:pt>
                <c:pt idx="6">
                  <c:v>5 mois</c:v>
                </c:pt>
                <c:pt idx="7">
                  <c:v>6 mois</c:v>
                </c:pt>
              </c:strCache>
            </c:strRef>
          </c:cat>
          <c:val>
            <c:numRef>
              <c:f>'[Worksheet in MAQ_IntroConstatsColloque29042016V7-03-2016]Feuil1'!$B$2:$B$9</c:f>
              <c:numCache>
                <c:formatCode>General</c:formatCode>
                <c:ptCount val="8"/>
                <c:pt idx="0">
                  <c:v>85.1</c:v>
                </c:pt>
                <c:pt idx="1">
                  <c:v>79.9</c:v>
                </c:pt>
                <c:pt idx="2">
                  <c:v>73.1</c:v>
                </c:pt>
                <c:pt idx="3">
                  <c:v>66.7</c:v>
                </c:pt>
                <c:pt idx="4">
                  <c:v>61.6</c:v>
                </c:pt>
                <c:pt idx="5">
                  <c:v>56.1</c:v>
                </c:pt>
                <c:pt idx="6">
                  <c:v>51.3</c:v>
                </c:pt>
                <c:pt idx="7">
                  <c:v>46.7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FA1-4288-87AD-7246EFF327D1}"/>
            </c:ext>
          </c:extLst>
        </c:ser>
        <c:ser>
          <c:idx val="1"/>
          <c:order val="1"/>
          <c:tx>
            <c:strRef>
              <c:f>'[Worksheet in MAQ_IntroConstatsColloque29042016V7-03-2016]Feuil1'!$C$1</c:f>
              <c:strCache>
                <c:ptCount val="1"/>
                <c:pt idx="0">
                  <c:v>All. exclusif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'[Worksheet in MAQ_IntroConstatsColloque29042016V7-03-2016]Feuil1'!$A$2:$A$9</c:f>
              <c:strCache>
                <c:ptCount val="8"/>
                <c:pt idx="0">
                  <c:v>Séjour CH/MN</c:v>
                </c:pt>
                <c:pt idx="1">
                  <c:v>1 sem</c:v>
                </c:pt>
                <c:pt idx="2">
                  <c:v>1 mois</c:v>
                </c:pt>
                <c:pt idx="3">
                  <c:v>2 mois</c:v>
                </c:pt>
                <c:pt idx="4">
                  <c:v>3 mois</c:v>
                </c:pt>
                <c:pt idx="5">
                  <c:v>4 mois</c:v>
                </c:pt>
                <c:pt idx="6">
                  <c:v>5 mois</c:v>
                </c:pt>
                <c:pt idx="7">
                  <c:v>6 mois</c:v>
                </c:pt>
              </c:strCache>
            </c:strRef>
          </c:cat>
          <c:val>
            <c:numRef>
              <c:f>'[Worksheet in MAQ_IntroConstatsColloque29042016V7-03-2016]Feuil1'!$C$2:$C$9</c:f>
              <c:numCache>
                <c:formatCode>General</c:formatCode>
                <c:ptCount val="8"/>
                <c:pt idx="0">
                  <c:v>52.1</c:v>
                </c:pt>
                <c:pt idx="1">
                  <c:v>50.7</c:v>
                </c:pt>
                <c:pt idx="2">
                  <c:v>43.5</c:v>
                </c:pt>
                <c:pt idx="3">
                  <c:v>35.1</c:v>
                </c:pt>
                <c:pt idx="4">
                  <c:v>28.3</c:v>
                </c:pt>
                <c:pt idx="5">
                  <c:v>19.7</c:v>
                </c:pt>
                <c:pt idx="6">
                  <c:v>9.9</c:v>
                </c:pt>
                <c:pt idx="7">
                  <c:v>3.0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FA1-4288-87AD-7246EFF327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134068344"/>
        <c:axId val="-2105274024"/>
      </c:barChart>
      <c:catAx>
        <c:axId val="2134068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05274024"/>
        <c:crosses val="autoZero"/>
        <c:auto val="1"/>
        <c:lblAlgn val="ctr"/>
        <c:lblOffset val="100"/>
        <c:noMultiLvlLbl val="0"/>
      </c:catAx>
      <c:valAx>
        <c:axId val="-2105274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4068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BC1DB4A-31AE-4642-AE32-03F102CE9536}" type="datetimeFigureOut">
              <a:rPr lang="fr-CA" smtClean="0"/>
              <a:pPr/>
              <a:t>16-04-27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A6D8D44-17FD-4CA1-A51D-83070589411C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6172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EF5CEBD-8106-491A-B54B-2D0CB638AC7E}" type="datetimeFigureOut">
              <a:rPr lang="fr-CA" smtClean="0"/>
              <a:pPr/>
              <a:t>16-04-27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6C8E86B-5AE8-44A9-A47C-B8FFD943EBA1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59177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8E86B-5AE8-44A9-A47C-B8FFD943EBA1}" type="slidenum">
              <a:rPr lang="fr-CA" smtClean="0"/>
              <a:pPr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33122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8E86B-5AE8-44A9-A47C-B8FFD943EBA1}" type="slidenum">
              <a:rPr lang="fr-CA" smtClean="0"/>
              <a:pPr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2180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8E86B-5AE8-44A9-A47C-B8FFD943EBA1}" type="slidenum">
              <a:rPr lang="fr-CA" smtClean="0"/>
              <a:pPr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146014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8E86B-5AE8-44A9-A47C-B8FFD943EBA1}" type="slidenum">
              <a:rPr lang="fr-CA" smtClean="0"/>
              <a:pPr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641520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8E86B-5AE8-44A9-A47C-B8FFD943EBA1}" type="slidenum">
              <a:rPr lang="fr-CA" smtClean="0"/>
              <a:pPr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229500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0A92-8B30-8844-AD17-8AE15F0D69E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658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8E86B-5AE8-44A9-A47C-B8FFD943EBA1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06B7B-517B-334F-99EA-BC169614862B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7045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8E86B-5AE8-44A9-A47C-B8FFD943EBA1}" type="slidenum">
              <a:rPr lang="fr-CA" smtClean="0"/>
              <a:pPr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60743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aseline="0" dirty="0"/>
          </a:p>
          <a:p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8E86B-5AE8-44A9-A47C-B8FFD943EBA1}" type="slidenum">
              <a:rPr lang="fr-CA" smtClean="0"/>
              <a:pPr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76500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fr-CA" baseline="0" dirty="0">
              <a:latin typeface="Calibri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8E86B-5AE8-44A9-A47C-B8FFD943EBA1}" type="slidenum">
              <a:rPr lang="fr-CA" smtClean="0"/>
              <a:pPr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74014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8E86B-5AE8-44A9-A47C-B8FFD943EBA1}" type="slidenum">
              <a:rPr lang="fr-CA" smtClean="0"/>
              <a:pPr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9732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8E86B-5AE8-44A9-A47C-B8FFD943EBA1}" type="slidenum">
              <a:rPr lang="fr-CA" smtClean="0"/>
              <a:pPr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895870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8E86B-5AE8-44A9-A47C-B8FFD943EBA1}" type="slidenum">
              <a:rPr lang="fr-CA" smtClean="0"/>
              <a:pPr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5110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D20F-1A5D-425D-8E99-C91C85E593F9}" type="datetime1">
              <a:rPr lang="fr-CA" smtClean="0"/>
              <a:pPr/>
              <a:t>16-04-27</a:t>
            </a:fld>
            <a:endParaRPr lang="fr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‹#›</a:t>
            </a:fld>
            <a:endParaRPr lang="fr-CA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1140"/>
            <a:ext cx="2749070" cy="11093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E35BC-C457-4DC3-89EE-109DF5C762F7}" type="datetime1">
              <a:rPr lang="fr-CA" smtClean="0"/>
              <a:pPr/>
              <a:t>16-04-27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CC38-AF2C-48BC-9EC5-C97A0ADFD82E}" type="datetime1">
              <a:rPr lang="fr-CA" smtClean="0"/>
              <a:pPr/>
              <a:t>16-04-27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4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BAA3C-6EBA-4454-B2E1-49736069713A}" type="datetime1">
              <a:rPr lang="fr-CA" smtClean="0"/>
              <a:pPr/>
              <a:t>16-04-27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‹#›</a:t>
            </a:fld>
            <a:endParaRPr lang="fr-CA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37" y="6093296"/>
            <a:ext cx="1374535" cy="5546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C75B-CF01-4B42-B9CA-02F53A8DBDD7}" type="datetime1">
              <a:rPr lang="fr-CA" smtClean="0"/>
              <a:pPr/>
              <a:t>16-04-27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A42EE-4D38-4129-B376-B0523954266C}" type="datetime1">
              <a:rPr lang="fr-CA" smtClean="0"/>
              <a:pPr/>
              <a:t>16-04-27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‹#›</a:t>
            </a:fld>
            <a:endParaRPr lang="fr-CA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37" y="6093296"/>
            <a:ext cx="1374535" cy="5546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FB1F-C3CE-4113-ABF9-CD12A5ED5636}" type="datetime1">
              <a:rPr lang="fr-CA" smtClean="0"/>
              <a:pPr/>
              <a:t>16-04-27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‹#›</a:t>
            </a:fld>
            <a:endParaRPr lang="fr-CA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37" y="6093296"/>
            <a:ext cx="1374535" cy="5546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8CA99-0A7C-4EEA-B71E-E5CFF42C4ACF}" type="datetime1">
              <a:rPr lang="fr-CA" smtClean="0"/>
              <a:pPr/>
              <a:t>16-04-27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C05C-C437-4409-88DC-D814EA205E58}" type="datetime1">
              <a:rPr lang="fr-CA" smtClean="0"/>
              <a:pPr/>
              <a:t>16-04-27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015B-ADCF-4195-915E-2B5EE714ACFC}" type="datetime1">
              <a:rPr lang="fr-CA" smtClean="0"/>
              <a:pPr/>
              <a:t>16-04-27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‹#›</a:t>
            </a:fld>
            <a:endParaRPr lang="fr-C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3CF6-1B72-40AC-846F-65441E5281ED}" type="datetime1">
              <a:rPr lang="fr-CA" smtClean="0"/>
              <a:pPr/>
              <a:t>16-04-27</a:t>
            </a:fld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‹#›</a:t>
            </a:fld>
            <a:endParaRPr lang="fr-C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0E749DF-4999-428A-BCBA-09A5166E1780}" type="slidenum">
              <a:rPr lang="fr-CA" smtClean="0"/>
              <a:pPr/>
              <a:t>‹#›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52B8F3C-1786-4BFD-AB32-10DED64C3A67}" type="datetime1">
              <a:rPr lang="fr-CA" smtClean="0"/>
              <a:pPr/>
              <a:t>16-04-27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4" Type="http://schemas.openxmlformats.org/officeDocument/2006/relationships/image" Target="../media/image4.jpeg"/><Relationship Id="rId5" Type="http://schemas.openxmlformats.org/officeDocument/2006/relationships/image" Target="../media/image5.gif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image" Target="../media/image2.png"/><Relationship Id="rId1" Type="http://schemas.openxmlformats.org/officeDocument/2006/relationships/tags" Target="../tags/tag7.x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1.xml"/><Relationship Id="rId6" Type="http://schemas.openxmlformats.org/officeDocument/2006/relationships/image" Target="../media/image32.jpeg"/><Relationship Id="rId7" Type="http://schemas.openxmlformats.org/officeDocument/2006/relationships/image" Target="../media/image33.jpeg"/><Relationship Id="rId1" Type="http://schemas.openxmlformats.org/officeDocument/2006/relationships/tags" Target="../tags/tag8.xml"/><Relationship Id="rId2" Type="http://schemas.openxmlformats.org/officeDocument/2006/relationships/tags" Target="../tags/tag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image" Target="../media/image5.gif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emf"/><Relationship Id="rId5" Type="http://schemas.openxmlformats.org/officeDocument/2006/relationships/image" Target="../media/image11.emf"/><Relationship Id="rId6" Type="http://schemas.openxmlformats.org/officeDocument/2006/relationships/image" Target="../media/image12.emf"/><Relationship Id="rId7" Type="http://schemas.openxmlformats.org/officeDocument/2006/relationships/image" Target="../media/image13.emf"/><Relationship Id="rId8" Type="http://schemas.openxmlformats.org/officeDocument/2006/relationships/image" Target="../media/image14.emf"/><Relationship Id="rId9" Type="http://schemas.openxmlformats.org/officeDocument/2006/relationships/image" Target="../media/image15.emf"/><Relationship Id="rId10" Type="http://schemas.openxmlformats.org/officeDocument/2006/relationships/image" Target="../media/image16.emf"/><Relationship Id="rId11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18.jpeg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chart" Target="../charts/chart1.xml"/><Relationship Id="rId5" Type="http://schemas.openxmlformats.org/officeDocument/2006/relationships/image" Target="../media/image19.tiff"/><Relationship Id="rId6" Type="http://schemas.openxmlformats.org/officeDocument/2006/relationships/image" Target="../media/image20.tiff"/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1" Type="http://schemas.openxmlformats.org/officeDocument/2006/relationships/tags" Target="../tags/tag4.xml"/><Relationship Id="rId2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23.tiff"/><Relationship Id="rId5" Type="http://schemas.openxmlformats.org/officeDocument/2006/relationships/image" Target="../media/image24.tiff"/><Relationship Id="rId6" Type="http://schemas.openxmlformats.org/officeDocument/2006/relationships/image" Target="../media/image25.tiff"/><Relationship Id="rId7" Type="http://schemas.openxmlformats.org/officeDocument/2006/relationships/image" Target="../media/image26.tiff"/><Relationship Id="rId8" Type="http://schemas.openxmlformats.org/officeDocument/2006/relationships/image" Target="../media/image27.tiff"/><Relationship Id="rId9" Type="http://schemas.openxmlformats.org/officeDocument/2006/relationships/image" Target="../media/image28.tiff"/><Relationship Id="rId10" Type="http://schemas.openxmlformats.org/officeDocument/2006/relationships/image" Target="../media/image29.tiff"/><Relationship Id="rId11" Type="http://schemas.openxmlformats.org/officeDocument/2006/relationships/image" Target="../media/image30.tiff"/><Relationship Id="rId1" Type="http://schemas.openxmlformats.org/officeDocument/2006/relationships/tags" Target="../tags/tag6.xml"/><Relationship Id="rId2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685800" y="1699121"/>
            <a:ext cx="7543800" cy="2017911"/>
          </a:xfrm>
        </p:spPr>
        <p:txBody>
          <a:bodyPr/>
          <a:lstStyle/>
          <a:p>
            <a:pPr algn="ctr"/>
            <a:r>
              <a:rPr lang="fr-CA" sz="3000" b="1" dirty="0" err="1">
                <a:solidFill>
                  <a:srgbClr val="000000"/>
                </a:solidFill>
              </a:rPr>
              <a:t>Improving</a:t>
            </a:r>
            <a:r>
              <a:rPr lang="fr-CA" sz="3000" b="1" dirty="0">
                <a:solidFill>
                  <a:srgbClr val="000000"/>
                </a:solidFill>
              </a:rPr>
              <a:t> </a:t>
            </a:r>
            <a:r>
              <a:rPr lang="fr-CA" sz="3000" b="1" dirty="0" err="1">
                <a:solidFill>
                  <a:srgbClr val="000000"/>
                </a:solidFill>
              </a:rPr>
              <a:t>Health</a:t>
            </a:r>
            <a:r>
              <a:rPr lang="fr-CA" sz="3000" b="1" dirty="0">
                <a:solidFill>
                  <a:srgbClr val="000000"/>
                </a:solidFill>
              </a:rPr>
              <a:t> </a:t>
            </a:r>
            <a:r>
              <a:rPr lang="fr-CA" sz="3000" b="1" dirty="0" err="1">
                <a:solidFill>
                  <a:srgbClr val="000000"/>
                </a:solidFill>
              </a:rPr>
              <a:t>Professionals</a:t>
            </a:r>
            <a:r>
              <a:rPr lang="fr-CA" sz="3000" b="1" dirty="0">
                <a:solidFill>
                  <a:srgbClr val="000000"/>
                </a:solidFill>
              </a:rPr>
              <a:t>’ Initial Training on </a:t>
            </a:r>
            <a:r>
              <a:rPr lang="fr-CA" sz="3000" b="1" dirty="0" err="1">
                <a:solidFill>
                  <a:srgbClr val="000000"/>
                </a:solidFill>
              </a:rPr>
              <a:t>Breastfeeding</a:t>
            </a:r>
            <a:r>
              <a:rPr lang="fr-CA" sz="3000" b="1" dirty="0">
                <a:solidFill>
                  <a:srgbClr val="000000"/>
                </a:solidFill>
              </a:rPr>
              <a:t> in Québec: </a:t>
            </a:r>
            <a:br>
              <a:rPr lang="fr-CA" sz="3000" b="1" dirty="0">
                <a:solidFill>
                  <a:srgbClr val="000000"/>
                </a:solidFill>
              </a:rPr>
            </a:br>
            <a:r>
              <a:rPr lang="fr-CA" sz="3000" dirty="0">
                <a:solidFill>
                  <a:srgbClr val="000000"/>
                </a:solidFill>
              </a:rPr>
              <a:t>Insights on the </a:t>
            </a:r>
            <a:r>
              <a:rPr lang="fr-CA" sz="3000" dirty="0" err="1">
                <a:solidFill>
                  <a:srgbClr val="000000"/>
                </a:solidFill>
              </a:rPr>
              <a:t>Framing</a:t>
            </a:r>
            <a:r>
              <a:rPr lang="fr-CA" sz="3000" dirty="0">
                <a:solidFill>
                  <a:srgbClr val="000000"/>
                </a:solidFill>
              </a:rPr>
              <a:t> of the Issue </a:t>
            </a:r>
            <a:br>
              <a:rPr lang="fr-CA" sz="3000" dirty="0">
                <a:solidFill>
                  <a:srgbClr val="000000"/>
                </a:solidFill>
              </a:rPr>
            </a:br>
            <a:r>
              <a:rPr lang="fr-CA" sz="3000" dirty="0">
                <a:solidFill>
                  <a:srgbClr val="000000"/>
                </a:solidFill>
              </a:rPr>
              <a:t>and Agenda Setting</a:t>
            </a:r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4716016" y="3933056"/>
            <a:ext cx="3672408" cy="2301552"/>
          </a:xfrm>
        </p:spPr>
        <p:txBody>
          <a:bodyPr>
            <a:noAutofit/>
          </a:bodyPr>
          <a:lstStyle/>
          <a:p>
            <a:r>
              <a:rPr lang="en-US" sz="1300" dirty="0">
                <a:solidFill>
                  <a:schemeClr val="tx1"/>
                </a:solidFill>
              </a:rPr>
              <a:t>Isabelle </a:t>
            </a:r>
            <a:r>
              <a:rPr lang="en-US" sz="1300" dirty="0">
                <a:solidFill>
                  <a:srgbClr val="000000"/>
                </a:solidFill>
              </a:rPr>
              <a:t>Michaud-</a:t>
            </a:r>
            <a:r>
              <a:rPr lang="en-US" sz="1300" dirty="0" err="1">
                <a:solidFill>
                  <a:srgbClr val="000000"/>
                </a:solidFill>
              </a:rPr>
              <a:t>Létourneau</a:t>
            </a:r>
            <a:r>
              <a:rPr lang="en-US" sz="1300" dirty="0">
                <a:solidFill>
                  <a:srgbClr val="000000"/>
                </a:solidFill>
              </a:rPr>
              <a:t>, PhD</a:t>
            </a:r>
            <a:r>
              <a:rPr lang="en-US" sz="1300" dirty="0">
                <a:solidFill>
                  <a:schemeClr val="tx1"/>
                </a:solidFill>
              </a:rPr>
              <a:t>, MPH, RD</a:t>
            </a:r>
          </a:p>
          <a:p>
            <a:r>
              <a:rPr lang="en-US" sz="1300" dirty="0"/>
              <a:t>Julie </a:t>
            </a:r>
            <a:r>
              <a:rPr lang="en-US" sz="1300" dirty="0" err="1"/>
              <a:t>Lauzière</a:t>
            </a:r>
            <a:r>
              <a:rPr lang="en-US" sz="1300" dirty="0"/>
              <a:t>, </a:t>
            </a:r>
            <a:r>
              <a:rPr lang="en-US" sz="1300" dirty="0" err="1"/>
              <a:t>Msc</a:t>
            </a:r>
            <a:r>
              <a:rPr lang="en-US" sz="1300" dirty="0"/>
              <a:t>, RD</a:t>
            </a:r>
            <a:endParaRPr lang="en-CA" sz="1300" dirty="0"/>
          </a:p>
          <a:p>
            <a:r>
              <a:rPr lang="en-US" sz="1300" dirty="0"/>
              <a:t>Micheline Beaudry, PhD, RD</a:t>
            </a:r>
            <a:r>
              <a:rPr lang="en-US" sz="1300" baseline="30000" dirty="0"/>
              <a:t> </a:t>
            </a:r>
            <a:endParaRPr lang="en-CA" sz="1300" dirty="0"/>
          </a:p>
          <a:p>
            <a:r>
              <a:rPr lang="en-US" sz="1300" dirty="0"/>
              <a:t>Laura Rosa </a:t>
            </a:r>
            <a:r>
              <a:rPr lang="en-US" sz="1300" dirty="0" err="1"/>
              <a:t>Pascual</a:t>
            </a:r>
            <a:r>
              <a:rPr lang="en-US" sz="1300" dirty="0"/>
              <a:t>, MD (Argentine), PhD, IBCLC</a:t>
            </a:r>
            <a:endParaRPr lang="en-CA" sz="1300" dirty="0"/>
          </a:p>
          <a:p>
            <a:r>
              <a:rPr lang="en-US" sz="1300" dirty="0"/>
              <a:t>Juliette Le Roy, MD (France), IBCLC</a:t>
            </a:r>
            <a:endParaRPr lang="en-CA" sz="1300" dirty="0"/>
          </a:p>
          <a:p>
            <a:r>
              <a:rPr lang="en-US" sz="1300" dirty="0"/>
              <a:t>Sylvie </a:t>
            </a:r>
            <a:r>
              <a:rPr lang="en-US" sz="1300" dirty="0" err="1"/>
              <a:t>Chiasson</a:t>
            </a:r>
            <a:r>
              <a:rPr lang="en-US" sz="1300" dirty="0"/>
              <a:t>, MA</a:t>
            </a:r>
            <a:endParaRPr lang="en-CA" sz="1300" dirty="0"/>
          </a:p>
          <a:p>
            <a:r>
              <a:rPr lang="en-US" sz="1300" dirty="0"/>
              <a:t>Jacqueline </a:t>
            </a:r>
            <a:r>
              <a:rPr lang="en-US" sz="1300" dirty="0" err="1"/>
              <a:t>Wassef</a:t>
            </a:r>
            <a:r>
              <a:rPr lang="en-US" sz="1300" dirty="0"/>
              <a:t>, MPH, RD</a:t>
            </a:r>
            <a:endParaRPr lang="en-CA" sz="1300" dirty="0"/>
          </a:p>
          <a:p>
            <a:r>
              <a:rPr lang="en-US" sz="1300" dirty="0"/>
              <a:t>Isabelle </a:t>
            </a:r>
            <a:r>
              <a:rPr lang="en-US" sz="1300" dirty="0" err="1"/>
              <a:t>Chartier</a:t>
            </a:r>
            <a:r>
              <a:rPr lang="en-US" sz="1300" dirty="0"/>
              <a:t>, </a:t>
            </a:r>
            <a:r>
              <a:rPr lang="en-US" sz="1300" dirty="0" err="1"/>
              <a:t>Inf</a:t>
            </a:r>
            <a:r>
              <a:rPr lang="en-US" sz="1300" dirty="0"/>
              <a:t> BSc, MSc</a:t>
            </a:r>
            <a:endParaRPr lang="en-CA" sz="1300" dirty="0"/>
          </a:p>
          <a:p>
            <a:r>
              <a:rPr lang="en-US" sz="1300" dirty="0" err="1"/>
              <a:t>Myrtha</a:t>
            </a:r>
            <a:r>
              <a:rPr lang="en-US" sz="1300" dirty="0"/>
              <a:t> </a:t>
            </a:r>
            <a:r>
              <a:rPr lang="en-US" sz="1300" dirty="0" err="1"/>
              <a:t>Traoré</a:t>
            </a:r>
            <a:r>
              <a:rPr lang="en-US" sz="1300" dirty="0"/>
              <a:t>, BSc</a:t>
            </a:r>
            <a:endParaRPr lang="en-CA" sz="1300" dirty="0"/>
          </a:p>
          <a:p>
            <a:r>
              <a:rPr lang="en-US" sz="1300" dirty="0"/>
              <a:t>Marion </a:t>
            </a:r>
            <a:r>
              <a:rPr lang="en-US" sz="1300" dirty="0" err="1"/>
              <a:t>Gayard</a:t>
            </a:r>
            <a:r>
              <a:rPr lang="en-US" sz="1300" dirty="0"/>
              <a:t>, </a:t>
            </a:r>
            <a:r>
              <a:rPr lang="en-CA" sz="1300" dirty="0"/>
              <a:t>MSc, </a:t>
            </a:r>
            <a:r>
              <a:rPr lang="en-CA" sz="1300" dirty="0" err="1"/>
              <a:t>PharmD</a:t>
            </a:r>
            <a:endParaRPr lang="en-CA" sz="13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0"/>
            <a:ext cx="2035240" cy="1484784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1</a:t>
            </a:fld>
            <a:endParaRPr lang="fr-CA"/>
          </a:p>
        </p:txBody>
      </p:sp>
      <p:sp>
        <p:nvSpPr>
          <p:cNvPr id="8" name="ZoneTexte 6"/>
          <p:cNvSpPr txBox="1"/>
          <p:nvPr/>
        </p:nvSpPr>
        <p:spPr>
          <a:xfrm>
            <a:off x="323528" y="4069521"/>
            <a:ext cx="403244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sz="2000" dirty="0">
                <a:solidFill>
                  <a:srgbClr val="000000"/>
                </a:solidFill>
              </a:rPr>
              <a:t>Sparking Population Health Solutions</a:t>
            </a:r>
          </a:p>
          <a:p>
            <a:pPr algn="ctr"/>
            <a:r>
              <a:rPr lang="fr-CA" sz="2000" dirty="0">
                <a:solidFill>
                  <a:srgbClr val="000000"/>
                </a:solidFill>
              </a:rPr>
              <a:t>Ottawa, Canada</a:t>
            </a:r>
          </a:p>
          <a:p>
            <a:pPr algn="ctr"/>
            <a:r>
              <a:rPr lang="fr-CA" sz="2000" dirty="0">
                <a:solidFill>
                  <a:srgbClr val="000000"/>
                </a:solidFill>
              </a:rPr>
              <a:t>April 27, 2016 </a:t>
            </a:r>
          </a:p>
        </p:txBody>
      </p:sp>
      <p:pic>
        <p:nvPicPr>
          <p:cNvPr id="37890" name="Picture 2" descr="http://tse4.mm.bing.net/th?id=OIP.M591e521dde32ffb910c4b9802441ff9fH0&amp;w=188&amp;h=144&amp;c=7&amp;rs=1&amp;qlt=90&amp;o=4&amp;pid=1.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85756" y="5661248"/>
            <a:ext cx="1574676" cy="1206136"/>
          </a:xfrm>
          <a:prstGeom prst="rect">
            <a:avLst/>
          </a:prstGeom>
          <a:noFill/>
        </p:spPr>
      </p:pic>
      <p:pic>
        <p:nvPicPr>
          <p:cNvPr id="37892" name="Picture 4" descr="http://www.lagangallumee.com/img/fr/i_logo_mssq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45" y="5905500"/>
            <a:ext cx="2009775" cy="9525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1979712" y="6453336"/>
            <a:ext cx="47195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i="1" dirty="0"/>
              <a:t>Part of this work is funded through the generous contribution of the IRSC and the MSSS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16632"/>
            <a:ext cx="2232248" cy="65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88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69"/>
    </mc:Choice>
    <mc:Fallback xmlns="">
      <p:transition spd="slow" advTm="5276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7620000" cy="1143000"/>
          </a:xfrm>
          <a:solidFill>
            <a:schemeClr val="tx1"/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POLITICAL CONTEXT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10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26681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620000" cy="1143000"/>
          </a:xfrm>
        </p:spPr>
        <p:txBody>
          <a:bodyPr/>
          <a:lstStyle/>
          <a:p>
            <a:r>
              <a:rPr lang="en-US" sz="3600" b="1" dirty="0"/>
              <a:t>Political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64704"/>
            <a:ext cx="8219256" cy="4800600"/>
          </a:xfrm>
        </p:spPr>
        <p:txBody>
          <a:bodyPr>
            <a:normAutofit/>
          </a:bodyPr>
          <a:lstStyle/>
          <a:p>
            <a:r>
              <a:rPr lang="en-US" b="1" dirty="0"/>
              <a:t>1991: </a:t>
            </a:r>
            <a:r>
              <a:rPr lang="en-US" dirty="0"/>
              <a:t>Baby Friendly Hospital Initiative (BFHI) - WHO &amp; UNICEF</a:t>
            </a:r>
          </a:p>
          <a:p>
            <a:pPr lvl="3"/>
            <a:r>
              <a:rPr lang="en-US" sz="2200" dirty="0"/>
              <a:t>Ten steps to successful breastfeeding</a:t>
            </a:r>
          </a:p>
          <a:p>
            <a:pPr lvl="3"/>
            <a:r>
              <a:rPr lang="en-US" sz="2200" dirty="0"/>
              <a:t>Minimum of 20 hours of basic training in breastfeeding</a:t>
            </a:r>
          </a:p>
          <a:p>
            <a:r>
              <a:rPr lang="en-US" sz="2400" b="1" dirty="0"/>
              <a:t>1998 : </a:t>
            </a:r>
            <a:r>
              <a:rPr lang="en-US" dirty="0"/>
              <a:t>Launch of the Baby-Friendly Initiative (BFI) in Canada</a:t>
            </a:r>
          </a:p>
          <a:p>
            <a:r>
              <a:rPr lang="en-US" sz="2400" b="1" dirty="0"/>
              <a:t>2008 : </a:t>
            </a:r>
            <a:r>
              <a:rPr lang="en-US" dirty="0"/>
              <a:t>Québec Ministry of Health and Social Services: </a:t>
            </a:r>
          </a:p>
          <a:p>
            <a:pPr marL="114300" indent="0">
              <a:buNone/>
            </a:pPr>
            <a:r>
              <a:rPr lang="en-US" dirty="0"/>
              <a:t>	     Initiative Amis des </a:t>
            </a:r>
            <a:r>
              <a:rPr lang="en-US" dirty="0" err="1"/>
              <a:t>Bébés</a:t>
            </a:r>
            <a:r>
              <a:rPr lang="en-US" dirty="0"/>
              <a:t> (IAB)</a:t>
            </a:r>
          </a:p>
          <a:p>
            <a:r>
              <a:rPr lang="en-US" sz="2400" b="1" dirty="0"/>
              <a:t>2009: </a:t>
            </a:r>
            <a:r>
              <a:rPr lang="en-US" dirty="0"/>
              <a:t>Creation of MAQ (Quebec Breastfeeding Movement)  </a:t>
            </a:r>
          </a:p>
          <a:p>
            <a:pPr marL="114300" indent="0">
              <a:buNone/>
            </a:pPr>
            <a:r>
              <a:rPr lang="en-US" dirty="0"/>
              <a:t>                Committee on training </a:t>
            </a:r>
          </a:p>
          <a:p>
            <a:pPr marL="11430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11</a:t>
            </a:fld>
            <a:endParaRPr lang="fr-CA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051720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Political Context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4869160"/>
            <a:ext cx="1872208" cy="185411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7620000" cy="1143000"/>
          </a:xfrm>
          <a:solidFill>
            <a:schemeClr val="tx1"/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ACTORS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12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26681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0" y="5013176"/>
            <a:ext cx="8420278" cy="18448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b="1" dirty="0" err="1"/>
              <a:t>Who</a:t>
            </a:r>
            <a:r>
              <a:rPr lang="fr-FR" sz="3600" b="1" dirty="0"/>
              <a:t> Are </a:t>
            </a:r>
            <a:r>
              <a:rPr lang="fr-FR" sz="3600" b="1" dirty="0" err="1"/>
              <a:t>We</a:t>
            </a:r>
            <a:r>
              <a:rPr lang="fr-FR" sz="3600" b="1" dirty="0"/>
              <a:t>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800600"/>
          </a:xfrm>
        </p:spPr>
        <p:txBody>
          <a:bodyPr>
            <a:normAutofit/>
          </a:bodyPr>
          <a:lstStyle/>
          <a:p>
            <a:r>
              <a:rPr lang="fr-FR" sz="2800" dirty="0" err="1"/>
              <a:t>Created</a:t>
            </a:r>
            <a:r>
              <a:rPr lang="fr-FR" sz="2800" dirty="0"/>
              <a:t> on April 9, 2009 </a:t>
            </a:r>
          </a:p>
          <a:p>
            <a:pPr marL="114300" indent="0">
              <a:spcBef>
                <a:spcPts val="1200"/>
              </a:spcBef>
              <a:buNone/>
            </a:pPr>
            <a:r>
              <a:rPr lang="fr-FR" sz="2800" b="1" u="sng" dirty="0"/>
              <a:t>Mission</a:t>
            </a:r>
          </a:p>
          <a:p>
            <a:r>
              <a:rPr lang="fr-FR" sz="2800" dirty="0" err="1"/>
              <a:t>Promote</a:t>
            </a:r>
            <a:r>
              <a:rPr lang="fr-FR" sz="2800" dirty="0"/>
              <a:t> </a:t>
            </a:r>
            <a:r>
              <a:rPr lang="fr-FR" sz="2800" dirty="0" err="1"/>
              <a:t>enabling</a:t>
            </a:r>
            <a:r>
              <a:rPr lang="fr-FR" sz="2800" dirty="0"/>
              <a:t> </a:t>
            </a:r>
            <a:r>
              <a:rPr lang="fr-FR" sz="2800" dirty="0" err="1"/>
              <a:t>environment</a:t>
            </a:r>
            <a:r>
              <a:rPr lang="fr-FR" sz="2800" dirty="0"/>
              <a:t> for </a:t>
            </a:r>
            <a:r>
              <a:rPr lang="fr-FR" sz="2800" dirty="0" err="1"/>
              <a:t>breastfeeding</a:t>
            </a:r>
            <a:endParaRPr lang="fr-FR" sz="2800" dirty="0"/>
          </a:p>
          <a:p>
            <a:pPr lvl="1"/>
            <a:r>
              <a:rPr lang="en-US" sz="2800" dirty="0"/>
              <a:t>Optimal development of young children and well-being of women, families and society</a:t>
            </a:r>
            <a:endParaRPr lang="fr-FR" sz="2600" dirty="0"/>
          </a:p>
          <a:p>
            <a:pPr lvl="1"/>
            <a:r>
              <a:rPr lang="fr-FR" sz="2600" dirty="0"/>
              <a:t>Respect of all </a:t>
            </a:r>
            <a:r>
              <a:rPr lang="fr-FR" sz="2600" dirty="0" err="1"/>
              <a:t>women</a:t>
            </a:r>
            <a:r>
              <a:rPr lang="fr-FR" sz="2600" dirty="0"/>
              <a:t> and all </a:t>
            </a:r>
            <a:r>
              <a:rPr lang="fr-FR" sz="2600" dirty="0" err="1"/>
              <a:t>families</a:t>
            </a:r>
            <a:r>
              <a:rPr lang="fr-FR" sz="2600" dirty="0"/>
              <a:t> </a:t>
            </a:r>
          </a:p>
          <a:p>
            <a:r>
              <a:rPr lang="fr-FR" sz="2800" dirty="0"/>
              <a:t>Independent consultation forum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13</a:t>
            </a:fld>
            <a:endParaRPr lang="fr-CA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131" y="1389760"/>
            <a:ext cx="2749069" cy="11093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1584176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ACTORS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774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04" t="28619" r="28896" b="53526"/>
          <a:stretch/>
        </p:blipFill>
        <p:spPr bwMode="auto">
          <a:xfrm>
            <a:off x="2567639" y="4864985"/>
            <a:ext cx="2949245" cy="1806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z="3600" b="1" dirty="0"/>
              <a:t>MAQ </a:t>
            </a:r>
            <a:r>
              <a:rPr lang="fr-CA" sz="3600" b="1" dirty="0" err="1"/>
              <a:t>Committee</a:t>
            </a:r>
            <a:r>
              <a:rPr lang="fr-CA" sz="3600" b="1" dirty="0"/>
              <a:t> on Training </a:t>
            </a:r>
            <a:endParaRPr lang="fr-CA" sz="1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CA" sz="2800" dirty="0" err="1"/>
              <a:t>Created</a:t>
            </a:r>
            <a:r>
              <a:rPr lang="fr-CA" sz="2800" dirty="0"/>
              <a:t> in </a:t>
            </a:r>
            <a:r>
              <a:rPr lang="fr-CA" sz="2800" dirty="0" err="1"/>
              <a:t>November</a:t>
            </a:r>
            <a:r>
              <a:rPr lang="fr-CA" sz="2800" dirty="0"/>
              <a:t> 2010 </a:t>
            </a:r>
          </a:p>
          <a:p>
            <a:pPr marL="11430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CA" sz="2800" u="sng" dirty="0"/>
              <a:t>Mandate</a:t>
            </a:r>
            <a:endParaRPr lang="fr-CA" sz="2800" dirty="0"/>
          </a:p>
          <a:p>
            <a:r>
              <a:rPr lang="en-US" sz="2800" dirty="0"/>
              <a:t>Ensure harmonization of minimum competencies in breastfeeding of all health professionals in the province</a:t>
            </a:r>
            <a:endParaRPr lang="fr-CA" sz="2800" dirty="0"/>
          </a:p>
          <a:p>
            <a:r>
              <a:rPr lang="en-US" sz="2800" dirty="0"/>
              <a:t>through the basic content of their academic curriculum and training</a:t>
            </a:r>
            <a:endParaRPr lang="fr-CA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14</a:t>
            </a:fld>
            <a:endParaRPr lang="fr-CA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658" y="4725144"/>
            <a:ext cx="1290638" cy="8858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1584176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ACTORS</a:t>
            </a:r>
          </a:p>
        </p:txBody>
      </p:sp>
    </p:spTree>
    <p:extLst>
      <p:ext uri="{BB962C8B-B14F-4D97-AF65-F5344CB8AC3E}">
        <p14:creationId xmlns:p14="http://schemas.microsoft.com/office/powerpoint/2010/main" val="1481705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-111510" y="5013176"/>
            <a:ext cx="8531788" cy="18448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z="3600" b="1" dirty="0" err="1"/>
              <a:t>Committee</a:t>
            </a:r>
            <a:r>
              <a:rPr lang="fr-CA" sz="3600" b="1" dirty="0"/>
              <a:t> Structure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15</a:t>
            </a:fld>
            <a:endParaRPr lang="fr-CA" dirty="0"/>
          </a:p>
        </p:txBody>
      </p:sp>
      <p:sp>
        <p:nvSpPr>
          <p:cNvPr id="5" name="Espace réservé du contenu 5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846052" y="6127204"/>
            <a:ext cx="7519130" cy="371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algn="l" rtl="0" eaLnBrk="0" fontAlgn="base" hangingPunct="0"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8EA8"/>
              </a:buClr>
              <a:buSzPct val="60000"/>
              <a:buFont typeface="Wingdings" pitchFamily="2" charset="2"/>
              <a:buChar char="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DCEDC"/>
              </a:buClr>
              <a:buSzPct val="60000"/>
              <a:buFont typeface="Wingdings" pitchFamily="2" charset="2"/>
              <a:buChar char="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AABAC"/>
              </a:buClr>
              <a:buSzPct val="68000"/>
              <a:buFont typeface="Wingdings 2" pitchFamily="18" charset="2"/>
              <a:buChar char=""/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  <a:defRPr/>
            </a:pPr>
            <a:r>
              <a:rPr lang="fr-CA" sz="1700" i="1" dirty="0">
                <a:solidFill>
                  <a:schemeClr val="tx2"/>
                </a:solidFill>
              </a:rPr>
              <a:t>Julie, Jacqueline, </a:t>
            </a:r>
            <a:r>
              <a:rPr lang="fr-CA" sz="1700" i="1" dirty="0" err="1">
                <a:solidFill>
                  <a:schemeClr val="tx2"/>
                </a:solidFill>
              </a:rPr>
              <a:t>Myrtha</a:t>
            </a:r>
            <a:r>
              <a:rPr lang="fr-CA" sz="1700" i="1" dirty="0">
                <a:solidFill>
                  <a:schemeClr val="tx2"/>
                </a:solidFill>
              </a:rPr>
              <a:t>, Marion, Juliette, Isabelle ML, Isabelle C, Laura, Micheline</a:t>
            </a:r>
          </a:p>
        </p:txBody>
      </p:sp>
      <p:pic>
        <p:nvPicPr>
          <p:cNvPr id="6" name="Image 5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" t="27532" r="6684" b="47360"/>
          <a:stretch/>
        </p:blipFill>
        <p:spPr>
          <a:xfrm>
            <a:off x="941302" y="4545296"/>
            <a:ext cx="7231098" cy="1548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70" y="4329272"/>
            <a:ext cx="1028700" cy="1270000"/>
          </a:xfrm>
          <a:prstGeom prst="rect">
            <a:avLst/>
          </a:prstGeom>
        </p:spPr>
      </p:pic>
      <p:sp>
        <p:nvSpPr>
          <p:cNvPr id="8" name="Espace réservé du contenu 5"/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270570" y="5599273"/>
            <a:ext cx="1028700" cy="5279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marL="273050" indent="-273050" algn="l" rtl="0" eaLnBrk="0" fontAlgn="base" hangingPunct="0">
              <a:spcBef>
                <a:spcPts val="8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8EA8"/>
              </a:buClr>
              <a:buSzPct val="60000"/>
              <a:buFont typeface="Wingdings" pitchFamily="2" charset="2"/>
              <a:buChar char="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DCEDC"/>
              </a:buClr>
              <a:buSzPct val="60000"/>
              <a:buFont typeface="Wingdings" pitchFamily="2" charset="2"/>
              <a:buChar char="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AABAC"/>
              </a:buClr>
              <a:buSzPct val="68000"/>
              <a:buFont typeface="Wingdings 2" pitchFamily="18" charset="2"/>
              <a:buChar char=""/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  <a:defRPr/>
            </a:pPr>
            <a:r>
              <a:rPr lang="fr-CA" sz="1700" i="1" dirty="0">
                <a:solidFill>
                  <a:schemeClr val="tx2"/>
                </a:solidFill>
              </a:rPr>
              <a:t>Sylvie</a:t>
            </a:r>
            <a:endParaRPr lang="fr-CA" sz="1700" i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907982" cy="4800600"/>
          </a:xfrm>
        </p:spPr>
        <p:txBody>
          <a:bodyPr/>
          <a:lstStyle/>
          <a:p>
            <a:r>
              <a:rPr lang="fr-CA" sz="2800" dirty="0" err="1"/>
              <a:t>Members</a:t>
            </a:r>
            <a:r>
              <a:rPr lang="fr-CA" sz="2800" dirty="0"/>
              <a:t>’ affiliation and expertise: </a:t>
            </a:r>
          </a:p>
          <a:p>
            <a:pPr lvl="1"/>
            <a:r>
              <a:rPr lang="fr-CA" sz="2400" dirty="0" err="1"/>
              <a:t>Academic</a:t>
            </a:r>
            <a:r>
              <a:rPr lang="fr-CA" sz="2400" dirty="0"/>
              <a:t>, </a:t>
            </a:r>
            <a:r>
              <a:rPr lang="fr-CA" sz="2400" dirty="0" err="1"/>
              <a:t>health</a:t>
            </a:r>
            <a:r>
              <a:rPr lang="fr-CA" sz="2400" dirty="0"/>
              <a:t> </a:t>
            </a:r>
            <a:r>
              <a:rPr lang="fr-CA" sz="2400" dirty="0" err="1"/>
              <a:t>professionals</a:t>
            </a:r>
            <a:r>
              <a:rPr lang="fr-CA" sz="2400" dirty="0"/>
              <a:t>, </a:t>
            </a:r>
            <a:r>
              <a:rPr lang="fr-CA" sz="2400" dirty="0" err="1"/>
              <a:t>community</a:t>
            </a:r>
            <a:endParaRPr lang="fr-CA" sz="2400" dirty="0"/>
          </a:p>
          <a:p>
            <a:pPr lvl="1"/>
            <a:r>
              <a:rPr lang="fr-CA" sz="2400" dirty="0" err="1"/>
              <a:t>Biology</a:t>
            </a:r>
            <a:r>
              <a:rPr lang="fr-CA" sz="2400" dirty="0"/>
              <a:t>, communication, lactation consultant (IBCLC), </a:t>
            </a:r>
            <a:r>
              <a:rPr lang="fr-CA" sz="2400" dirty="0" err="1"/>
              <a:t>medicine</a:t>
            </a:r>
            <a:r>
              <a:rPr lang="fr-CA" sz="2400" dirty="0"/>
              <a:t>, nutrition, </a:t>
            </a:r>
            <a:r>
              <a:rPr lang="fr-CA" sz="2400" dirty="0" err="1"/>
              <a:t>pharmacy</a:t>
            </a:r>
            <a:r>
              <a:rPr lang="fr-CA" sz="2400" dirty="0"/>
              <a:t>, nursing, </a:t>
            </a:r>
            <a:r>
              <a:rPr lang="fr-CA" sz="2400" dirty="0" err="1"/>
              <a:t>osteopathy</a:t>
            </a:r>
            <a:endParaRPr lang="fr-CA" sz="2400" dirty="0"/>
          </a:p>
          <a:p>
            <a:pPr lvl="1"/>
            <a:r>
              <a:rPr lang="fr-CA" sz="2400" dirty="0"/>
              <a:t>Québec, Sherbrooke, Trois-Rivières, Montréal; international</a:t>
            </a:r>
          </a:p>
          <a:p>
            <a:endParaRPr lang="fr-CA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1584176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ACTORS</a:t>
            </a:r>
          </a:p>
        </p:txBody>
      </p:sp>
    </p:spTree>
    <p:extLst>
      <p:ext uri="{BB962C8B-B14F-4D97-AF65-F5344CB8AC3E}">
        <p14:creationId xmlns:p14="http://schemas.microsoft.com/office/powerpoint/2010/main" val="1434947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620000" cy="1143000"/>
          </a:xfrm>
        </p:spPr>
        <p:txBody>
          <a:bodyPr/>
          <a:lstStyle/>
          <a:p>
            <a:r>
              <a:rPr lang="en-US" sz="3600" b="1" dirty="0"/>
              <a:t>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6712"/>
            <a:ext cx="76200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Actors involved  in the curricula and trainings of the six health professions in Québec </a:t>
            </a:r>
            <a:r>
              <a:rPr lang="en-US" dirty="0" err="1"/>
              <a:t>cegep</a:t>
            </a:r>
            <a:r>
              <a:rPr lang="en-US" dirty="0"/>
              <a:t> and universities (dentists, dietitians, medical doctors, pharmacists, nurses, midwives ) : </a:t>
            </a:r>
          </a:p>
          <a:p>
            <a:pPr lvl="1"/>
            <a:r>
              <a:rPr lang="en-US" dirty="0"/>
              <a:t>Program professors</a:t>
            </a:r>
          </a:p>
          <a:p>
            <a:pPr lvl="1"/>
            <a:r>
              <a:rPr lang="en-US" dirty="0"/>
              <a:t>Program administrators and managers</a:t>
            </a:r>
          </a:p>
          <a:p>
            <a:pPr lvl="1"/>
            <a:r>
              <a:rPr lang="en-US" dirty="0"/>
              <a:t>Students </a:t>
            </a:r>
          </a:p>
          <a:p>
            <a:r>
              <a:rPr lang="en-US" dirty="0"/>
              <a:t>Professional Orders of the six health professions</a:t>
            </a:r>
          </a:p>
          <a:p>
            <a:r>
              <a:rPr lang="en-US" dirty="0"/>
              <a:t>Québec Ministry of Health and Social Services</a:t>
            </a:r>
          </a:p>
          <a:p>
            <a:r>
              <a:rPr lang="en-US" dirty="0"/>
              <a:t>Québec Ministry of Education</a:t>
            </a:r>
          </a:p>
          <a:p>
            <a:r>
              <a:rPr lang="en-US" dirty="0"/>
              <a:t>National Institute of Public Health </a:t>
            </a:r>
          </a:p>
          <a:p>
            <a:r>
              <a:rPr lang="en-US" dirty="0"/>
              <a:t>Partners from academic institutions of other provinces </a:t>
            </a:r>
          </a:p>
          <a:p>
            <a:r>
              <a:rPr lang="en-US" dirty="0"/>
              <a:t>MAQ Partner organisms</a:t>
            </a:r>
          </a:p>
          <a:p>
            <a:r>
              <a:rPr lang="en-US" dirty="0"/>
              <a:t>In addition to MAQ &amp; MAQ Committee on training </a:t>
            </a:r>
          </a:p>
          <a:p>
            <a:r>
              <a:rPr lang="en-US" b="1" dirty="0"/>
              <a:t>Actually the MAQ has gathered more than 115 professors and program administrators across Québec who showed interest and engagement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16</a:t>
            </a:fld>
            <a:endParaRPr lang="fr-CA" dirty="0"/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6444208" y="-27384"/>
            <a:ext cx="2016224" cy="1457341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0" y="0"/>
            <a:ext cx="1584176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ACTORS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64823" y="2348880"/>
            <a:ext cx="2251593" cy="17094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7620000" cy="1143000"/>
          </a:xfrm>
          <a:solidFill>
            <a:schemeClr val="tx1"/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IDEAS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17</a:t>
            </a:fld>
            <a:endParaRPr lang="fr-CA" dirty="0"/>
          </a:p>
        </p:txBody>
      </p:sp>
      <p:sp>
        <p:nvSpPr>
          <p:cNvPr id="5" name="Content Placeholder 5"/>
          <p:cNvSpPr>
            <a:spLocks noGrp="1"/>
          </p:cNvSpPr>
          <p:nvPr>
            <p:ph idx="1"/>
          </p:nvPr>
        </p:nvSpPr>
        <p:spPr>
          <a:xfrm>
            <a:off x="2411760" y="4365104"/>
            <a:ext cx="5760640" cy="1296144"/>
          </a:xfrm>
          <a:solidFill>
            <a:schemeClr val="tx1"/>
          </a:solidFill>
        </p:spPr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en-US" b="1" dirty="0">
                <a:solidFill>
                  <a:schemeClr val="bg1"/>
                </a:solidFill>
              </a:rPr>
              <a:t>FRAMING</a:t>
            </a:r>
          </a:p>
          <a:p>
            <a:pPr marL="0" algn="ctr">
              <a:spcBef>
                <a:spcPts val="0"/>
              </a:spcBef>
              <a:buNone/>
            </a:pPr>
            <a:r>
              <a:rPr lang="en-US" b="1" dirty="0">
                <a:solidFill>
                  <a:schemeClr val="bg1"/>
                </a:solidFill>
              </a:rPr>
              <a:t>Collective Impact Initiative</a:t>
            </a:r>
          </a:p>
          <a:p>
            <a:pPr marL="0" algn="ctr">
              <a:spcBef>
                <a:spcPts val="0"/>
              </a:spcBef>
              <a:buNone/>
            </a:pPr>
            <a:r>
              <a:rPr lang="en-US" b="1" dirty="0">
                <a:solidFill>
                  <a:schemeClr val="bg1"/>
                </a:solidFill>
              </a:rPr>
              <a:t>Responsibility of all health professionals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60648"/>
            <a:ext cx="2424673" cy="198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81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sz="4000" dirty="0" err="1"/>
              <a:t>Launch</a:t>
            </a:r>
            <a:r>
              <a:rPr lang="fr-CA" sz="4000" dirty="0"/>
              <a:t> of a Change </a:t>
            </a:r>
            <a:r>
              <a:rPr lang="fr-CA" sz="4000" dirty="0" err="1"/>
              <a:t>Process</a:t>
            </a:r>
            <a:r>
              <a:rPr lang="fr-CA" sz="4000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826768" cy="4590288"/>
          </a:xfrm>
        </p:spPr>
        <p:txBody>
          <a:bodyPr>
            <a:normAutofit lnSpcReduction="10000"/>
          </a:bodyPr>
          <a:lstStyle/>
          <a:p>
            <a:r>
              <a:rPr lang="fr-CA" sz="2800" dirty="0"/>
              <a:t>The statuts quo </a:t>
            </a:r>
            <a:r>
              <a:rPr lang="fr-CA" sz="2800" dirty="0" err="1"/>
              <a:t>is</a:t>
            </a:r>
            <a:r>
              <a:rPr lang="fr-CA" sz="2800" dirty="0"/>
              <a:t> not an option</a:t>
            </a:r>
          </a:p>
          <a:p>
            <a:endParaRPr lang="fr-CA" sz="2800" dirty="0"/>
          </a:p>
          <a:p>
            <a:endParaRPr lang="fr-CA" dirty="0"/>
          </a:p>
          <a:p>
            <a:endParaRPr lang="fr-CA" sz="2800" dirty="0"/>
          </a:p>
          <a:p>
            <a:endParaRPr lang="fr-CA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Network and </a:t>
            </a:r>
            <a:r>
              <a:rPr lang="fr-CA" dirty="0" err="1"/>
              <a:t>promote</a:t>
            </a:r>
            <a:r>
              <a:rPr lang="fr-CA" dirty="0"/>
              <a:t> </a:t>
            </a:r>
            <a:r>
              <a:rPr lang="fr-CA" dirty="0" err="1"/>
              <a:t>interprofessional</a:t>
            </a:r>
            <a:r>
              <a:rPr lang="fr-CA" dirty="0"/>
              <a:t> collaboration of  7 </a:t>
            </a:r>
            <a:r>
              <a:rPr lang="fr-CA" dirty="0" err="1"/>
              <a:t>health</a:t>
            </a:r>
            <a:r>
              <a:rPr lang="fr-CA" dirty="0"/>
              <a:t> professions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18</a:t>
            </a:fld>
            <a:endParaRPr lang="fr-CA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12" y="2980928"/>
            <a:ext cx="2847975" cy="16002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757" y="1556792"/>
            <a:ext cx="2661285" cy="20745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1584176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IDEAS</a:t>
            </a:r>
          </a:p>
        </p:txBody>
      </p:sp>
    </p:spTree>
    <p:extLst>
      <p:ext uri="{BB962C8B-B14F-4D97-AF65-F5344CB8AC3E}">
        <p14:creationId xmlns:p14="http://schemas.microsoft.com/office/powerpoint/2010/main" val="1108950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620000" cy="1143000"/>
          </a:xfrm>
        </p:spPr>
        <p:txBody>
          <a:bodyPr/>
          <a:lstStyle/>
          <a:p>
            <a:r>
              <a:rPr lang="en-US" sz="3600" b="1" dirty="0"/>
              <a:t>Workshop - APRIL 29 2016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19</a:t>
            </a:fld>
            <a:endParaRPr lang="fr-C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980728"/>
            <a:ext cx="4425298" cy="5777880"/>
          </a:xfrm>
          <a:prstGeom prst="rect">
            <a:avLst/>
          </a:prstGeom>
        </p:spPr>
      </p:pic>
      <p:pic>
        <p:nvPicPr>
          <p:cNvPr id="7" name="Picture 2" descr="C:\Users\Line\Desktop\groupe de travai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708920"/>
            <a:ext cx="3011133" cy="1555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http://www.lagangallumee.com/img/fr/i_logo_mssq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0137" y="5733256"/>
            <a:ext cx="2009775" cy="952500"/>
          </a:xfrm>
          <a:prstGeom prst="rect">
            <a:avLst/>
          </a:prstGeom>
          <a:noFill/>
        </p:spPr>
      </p:pic>
      <p:pic>
        <p:nvPicPr>
          <p:cNvPr id="10" name="Picture 2" descr="http://tse4.mm.bing.net/th?id=OIP.M591e521dde32ffb910c4b9802441ff9fH0&amp;w=188&amp;h=144&amp;c=7&amp;rs=1&amp;qlt=90&amp;o=4&amp;pid=1.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651864"/>
            <a:ext cx="1574676" cy="1206136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611560" y="4437112"/>
            <a:ext cx="360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Part of this work is funded through the generous contribution of the IRSC and the MSSS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36" y="1484784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STRATEGIC PLANNING WORKSHOP FOR THE HEALTH PROFESSIONALS’ INITIAL TRAINING ON BF</a:t>
            </a:r>
          </a:p>
        </p:txBody>
      </p:sp>
    </p:spTree>
    <p:extLst>
      <p:ext uri="{BB962C8B-B14F-4D97-AF65-F5344CB8AC3E}">
        <p14:creationId xmlns:p14="http://schemas.microsoft.com/office/powerpoint/2010/main" val="166566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620000" cy="1143000"/>
          </a:xfrm>
        </p:spPr>
        <p:txBody>
          <a:bodyPr/>
          <a:lstStyle/>
          <a:p>
            <a:r>
              <a:rPr lang="en-US" sz="3600" b="1" dirty="0"/>
              <a:t>Framework for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dirty="0" err="1"/>
              <a:t>Shiffman</a:t>
            </a:r>
            <a:r>
              <a:rPr lang="en-US" b="1" dirty="0"/>
              <a:t>, J. and S. Smiths’ (2007)</a:t>
            </a:r>
          </a:p>
          <a:p>
            <a:r>
              <a:rPr lang="en-US" dirty="0"/>
              <a:t>What makes some health issues receive the </a:t>
            </a:r>
            <a:r>
              <a:rPr lang="en-US" b="1" dirty="0"/>
              <a:t>attention</a:t>
            </a:r>
            <a:r>
              <a:rPr lang="en-US" dirty="0"/>
              <a:t> of </a:t>
            </a:r>
            <a:r>
              <a:rPr lang="en-US" b="1" dirty="0"/>
              <a:t>political leaders </a:t>
            </a:r>
            <a:r>
              <a:rPr lang="en-US" dirty="0"/>
              <a:t>?</a:t>
            </a:r>
          </a:p>
          <a:p>
            <a:r>
              <a:rPr lang="en-US" dirty="0"/>
              <a:t>How do we generate </a:t>
            </a:r>
            <a:r>
              <a:rPr lang="en-US" b="1" dirty="0"/>
              <a:t>political priority </a:t>
            </a:r>
            <a:r>
              <a:rPr lang="en-US" dirty="0"/>
              <a:t>around health issues ?</a:t>
            </a:r>
          </a:p>
          <a:p>
            <a:pPr marL="114300" indent="0">
              <a:buNone/>
            </a:pPr>
            <a:endParaRPr lang="en-US" b="1" dirty="0"/>
          </a:p>
          <a:p>
            <a:pPr marL="114300" indent="0">
              <a:buNone/>
            </a:pPr>
            <a:r>
              <a:rPr lang="en-US" b="1" dirty="0"/>
              <a:t>FOUR CATEGORIES:</a:t>
            </a:r>
          </a:p>
          <a:p>
            <a:pPr lvl="1"/>
            <a:r>
              <a:rPr lang="en-US" b="1" dirty="0"/>
              <a:t>Issues characteristics</a:t>
            </a:r>
          </a:p>
          <a:p>
            <a:pPr lvl="1"/>
            <a:r>
              <a:rPr lang="en-US" b="1" dirty="0"/>
              <a:t>Political context </a:t>
            </a:r>
          </a:p>
          <a:p>
            <a:pPr lvl="1"/>
            <a:r>
              <a:rPr lang="en-US" b="1" dirty="0"/>
              <a:t>Actors </a:t>
            </a:r>
          </a:p>
          <a:p>
            <a:pPr lvl="1"/>
            <a:r>
              <a:rPr lang="en-US" b="1" dirty="0"/>
              <a:t>Ideas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907704" y="5301208"/>
            <a:ext cx="4409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i="1" dirty="0"/>
              <a:t>The role of power is central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1132378" cy="1444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3356992"/>
            <a:ext cx="1542038" cy="22373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787208" cy="1143000"/>
          </a:xfrm>
        </p:spPr>
        <p:txBody>
          <a:bodyPr/>
          <a:lstStyle/>
          <a:p>
            <a:pPr algn="ctr"/>
            <a:r>
              <a:rPr lang="fr-CA" sz="3600" b="1" dirty="0"/>
              <a:t>Participants (60) at the Workshop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1850504" y="845022"/>
            <a:ext cx="2937520" cy="639762"/>
          </a:xfrm>
        </p:spPr>
        <p:txBody>
          <a:bodyPr/>
          <a:lstStyle/>
          <a:p>
            <a:r>
              <a:rPr lang="fr-CA" dirty="0"/>
              <a:t>Professions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2267744" y="1421928"/>
            <a:ext cx="3466728" cy="3087192"/>
          </a:xfrm>
        </p:spPr>
        <p:txBody>
          <a:bodyPr>
            <a:normAutofit/>
          </a:bodyPr>
          <a:lstStyle/>
          <a:p>
            <a:r>
              <a:rPr lang="en-US" sz="1800" dirty="0"/>
              <a:t>Chiropractors</a:t>
            </a:r>
          </a:p>
          <a:p>
            <a:r>
              <a:rPr lang="en-US" sz="1800" dirty="0"/>
              <a:t>Lactation Consultants</a:t>
            </a:r>
            <a:endParaRPr lang="fr-CA" sz="1800" dirty="0"/>
          </a:p>
          <a:p>
            <a:r>
              <a:rPr lang="fr-CA" sz="1800" dirty="0" err="1"/>
              <a:t>Dentists</a:t>
            </a:r>
            <a:endParaRPr lang="fr-CA" sz="1800" dirty="0"/>
          </a:p>
          <a:p>
            <a:r>
              <a:rPr lang="fr-CA" sz="1800" dirty="0"/>
              <a:t>Nurses</a:t>
            </a:r>
          </a:p>
          <a:p>
            <a:r>
              <a:rPr lang="fr-CA" sz="1800" dirty="0" err="1"/>
              <a:t>Medical</a:t>
            </a:r>
            <a:r>
              <a:rPr lang="fr-CA" sz="1800" dirty="0"/>
              <a:t> </a:t>
            </a:r>
            <a:r>
              <a:rPr lang="fr-CA" sz="1800" dirty="0" err="1"/>
              <a:t>doctors</a:t>
            </a:r>
            <a:endParaRPr lang="fr-CA" sz="1800" dirty="0"/>
          </a:p>
          <a:p>
            <a:r>
              <a:rPr lang="fr-CA" sz="1800" dirty="0" err="1"/>
              <a:t>Nutritionists</a:t>
            </a:r>
            <a:endParaRPr lang="fr-CA" sz="1800" dirty="0"/>
          </a:p>
          <a:p>
            <a:r>
              <a:rPr lang="fr-CA" sz="1800" dirty="0" err="1"/>
              <a:t>Pharmacists</a:t>
            </a:r>
            <a:endParaRPr lang="fr-CA" sz="1800" dirty="0"/>
          </a:p>
          <a:p>
            <a:r>
              <a:rPr lang="fr-CA" sz="1800" dirty="0" err="1"/>
              <a:t>Midwives</a:t>
            </a:r>
            <a:endParaRPr lang="fr-CA" sz="1800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3"/>
          </p:nvPr>
        </p:nvSpPr>
        <p:spPr>
          <a:xfrm>
            <a:off x="4644008" y="836712"/>
            <a:ext cx="3657600" cy="639762"/>
          </a:xfrm>
        </p:spPr>
        <p:txBody>
          <a:bodyPr/>
          <a:lstStyle/>
          <a:p>
            <a:r>
              <a:rPr lang="fr-CA" dirty="0"/>
              <a:t>Organisations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4"/>
          </p:nvPr>
        </p:nvSpPr>
        <p:spPr>
          <a:xfrm>
            <a:off x="4932040" y="1556792"/>
            <a:ext cx="3657600" cy="2223096"/>
          </a:xfrm>
        </p:spPr>
        <p:txBody>
          <a:bodyPr>
            <a:normAutofit/>
          </a:bodyPr>
          <a:lstStyle/>
          <a:p>
            <a:r>
              <a:rPr lang="fr-CA" sz="1800" dirty="0" err="1"/>
              <a:t>Colleges</a:t>
            </a:r>
            <a:r>
              <a:rPr lang="fr-CA" sz="1800" dirty="0"/>
              <a:t> (Cégeps)</a:t>
            </a:r>
          </a:p>
          <a:p>
            <a:r>
              <a:rPr lang="fr-CA" sz="1800" dirty="0" err="1"/>
              <a:t>Universities</a:t>
            </a:r>
            <a:r>
              <a:rPr lang="fr-CA" sz="1800" dirty="0"/>
              <a:t> (Québec and 2 </a:t>
            </a:r>
            <a:r>
              <a:rPr lang="fr-CA" sz="1800" dirty="0" err="1"/>
              <a:t>other</a:t>
            </a:r>
            <a:r>
              <a:rPr lang="fr-CA" sz="1800" dirty="0"/>
              <a:t> provinces)</a:t>
            </a:r>
          </a:p>
          <a:p>
            <a:r>
              <a:rPr lang="fr-CA" sz="1800" dirty="0"/>
              <a:t>Professional </a:t>
            </a:r>
            <a:r>
              <a:rPr lang="fr-CA" sz="1800" dirty="0" err="1"/>
              <a:t>Orders</a:t>
            </a:r>
            <a:endParaRPr lang="fr-CA" sz="1800" dirty="0"/>
          </a:p>
          <a:p>
            <a:r>
              <a:rPr lang="fr-CA" sz="1800" dirty="0" err="1"/>
              <a:t>Others</a:t>
            </a:r>
            <a:r>
              <a:rPr lang="fr-CA" sz="1800" dirty="0"/>
              <a:t>: Health services network and </a:t>
            </a:r>
            <a:r>
              <a:rPr lang="fr-CA" sz="1800" dirty="0" err="1"/>
              <a:t>clinical</a:t>
            </a:r>
            <a:r>
              <a:rPr lang="fr-CA" sz="1800" dirty="0"/>
              <a:t> settings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20</a:t>
            </a:fld>
            <a:endParaRPr lang="fr-CA" dirty="0"/>
          </a:p>
        </p:txBody>
      </p:sp>
      <p:sp>
        <p:nvSpPr>
          <p:cNvPr id="11" name="Espace réservé du texte 6"/>
          <p:cNvSpPr txBox="1">
            <a:spLocks/>
          </p:cNvSpPr>
          <p:nvPr/>
        </p:nvSpPr>
        <p:spPr>
          <a:xfrm>
            <a:off x="-1188640" y="764704"/>
            <a:ext cx="3657600" cy="639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dirty="0" err="1"/>
              <a:t>Regions</a:t>
            </a:r>
            <a:endParaRPr lang="fr-CA" dirty="0"/>
          </a:p>
        </p:txBody>
      </p:sp>
      <p:sp>
        <p:nvSpPr>
          <p:cNvPr id="12" name="Espace réservé du contenu 7"/>
          <p:cNvSpPr txBox="1">
            <a:spLocks/>
          </p:cNvSpPr>
          <p:nvPr/>
        </p:nvSpPr>
        <p:spPr>
          <a:xfrm>
            <a:off x="-36512" y="1412776"/>
            <a:ext cx="3657600" cy="309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800" dirty="0"/>
              <a:t>Capitale-Nationale</a:t>
            </a:r>
          </a:p>
          <a:p>
            <a:r>
              <a:rPr lang="fr-CA" sz="1800" dirty="0"/>
              <a:t>Estrie</a:t>
            </a:r>
          </a:p>
          <a:p>
            <a:r>
              <a:rPr lang="fr-CA" sz="1800" dirty="0"/>
              <a:t>Laval</a:t>
            </a:r>
          </a:p>
          <a:p>
            <a:r>
              <a:rPr lang="fr-CA" sz="1800" dirty="0"/>
              <a:t>Mauricie</a:t>
            </a:r>
          </a:p>
          <a:p>
            <a:r>
              <a:rPr lang="fr-CA" sz="1800" dirty="0"/>
              <a:t>Montérégie</a:t>
            </a:r>
          </a:p>
          <a:p>
            <a:r>
              <a:rPr lang="fr-CA" sz="1800" dirty="0"/>
              <a:t>Montréal</a:t>
            </a:r>
          </a:p>
          <a:p>
            <a:r>
              <a:rPr lang="fr-CA" sz="1800" dirty="0"/>
              <a:t>Outaouais</a:t>
            </a:r>
          </a:p>
          <a:p>
            <a:r>
              <a:rPr lang="fr-CA" sz="1800" dirty="0"/>
              <a:t>+ Ottawa (Ontario)</a:t>
            </a:r>
          </a:p>
          <a:p>
            <a:r>
              <a:rPr lang="fr-CA" sz="1800" dirty="0"/>
              <a:t>+ Moncton (NB)</a:t>
            </a:r>
          </a:p>
          <a:p>
            <a:endParaRPr lang="fr-CA" sz="1800" dirty="0"/>
          </a:p>
        </p:txBody>
      </p:sp>
      <p:sp>
        <p:nvSpPr>
          <p:cNvPr id="13" name="Espace réservé du texte 6"/>
          <p:cNvSpPr txBox="1">
            <a:spLocks/>
          </p:cNvSpPr>
          <p:nvPr/>
        </p:nvSpPr>
        <p:spPr>
          <a:xfrm>
            <a:off x="1187624" y="5013176"/>
            <a:ext cx="1944216" cy="4237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dirty="0" err="1"/>
              <a:t>Functions</a:t>
            </a:r>
            <a:endParaRPr lang="fr-CA" dirty="0"/>
          </a:p>
        </p:txBody>
      </p:sp>
      <p:sp>
        <p:nvSpPr>
          <p:cNvPr id="14" name="Espace réservé du contenu 7"/>
          <p:cNvSpPr txBox="1">
            <a:spLocks/>
          </p:cNvSpPr>
          <p:nvPr/>
        </p:nvSpPr>
        <p:spPr>
          <a:xfrm>
            <a:off x="3131840" y="4365104"/>
            <a:ext cx="5328592" cy="3816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800" dirty="0"/>
              <a:t>Assistant </a:t>
            </a:r>
            <a:r>
              <a:rPr lang="fr-CA" sz="1800" dirty="0" err="1"/>
              <a:t>deans</a:t>
            </a:r>
            <a:r>
              <a:rPr lang="fr-CA" sz="1800" dirty="0"/>
              <a:t>, program </a:t>
            </a:r>
            <a:r>
              <a:rPr lang="fr-CA" sz="1800" dirty="0" err="1"/>
              <a:t>directors</a:t>
            </a:r>
            <a:endParaRPr lang="fr-CA" sz="1800" dirty="0"/>
          </a:p>
          <a:p>
            <a:r>
              <a:rPr lang="fr-CA" sz="1800" dirty="0" err="1"/>
              <a:t>Professors</a:t>
            </a:r>
            <a:r>
              <a:rPr lang="fr-CA" sz="1800" dirty="0"/>
              <a:t>, </a:t>
            </a:r>
            <a:r>
              <a:rPr lang="fr-CA" sz="1800" dirty="0" err="1"/>
              <a:t>teachers</a:t>
            </a:r>
            <a:r>
              <a:rPr lang="fr-CA" sz="1800" dirty="0"/>
              <a:t>, </a:t>
            </a:r>
            <a:r>
              <a:rPr lang="en-US" sz="1800" dirty="0"/>
              <a:t>lecturers, practicum coordinators</a:t>
            </a:r>
            <a:endParaRPr lang="fr-CA" sz="1800" dirty="0"/>
          </a:p>
          <a:p>
            <a:r>
              <a:rPr lang="fr-CA" sz="1800" dirty="0" err="1"/>
              <a:t>Students</a:t>
            </a:r>
            <a:endParaRPr lang="fr-CA" sz="1800" dirty="0"/>
          </a:p>
          <a:p>
            <a:r>
              <a:rPr lang="fr-CA" sz="1800" dirty="0" err="1"/>
              <a:t>Delegates</a:t>
            </a:r>
            <a:r>
              <a:rPr lang="fr-CA" sz="1800" dirty="0"/>
              <a:t> of </a:t>
            </a:r>
            <a:r>
              <a:rPr lang="fr-CA" sz="1800" dirty="0" err="1"/>
              <a:t>professional</a:t>
            </a:r>
            <a:r>
              <a:rPr lang="fr-CA" sz="1800" dirty="0"/>
              <a:t> </a:t>
            </a:r>
            <a:r>
              <a:rPr lang="fr-CA" sz="1800" dirty="0" err="1"/>
              <a:t>Orders</a:t>
            </a:r>
            <a:r>
              <a:rPr lang="fr-CA" sz="1800" dirty="0"/>
              <a:t> and </a:t>
            </a:r>
            <a:r>
              <a:rPr lang="fr-CA" sz="1800" dirty="0" err="1"/>
              <a:t>other</a:t>
            </a:r>
            <a:r>
              <a:rPr lang="fr-CA" sz="1800" dirty="0"/>
              <a:t> establishments </a:t>
            </a:r>
          </a:p>
          <a:p>
            <a:r>
              <a:rPr lang="fr-CA" sz="1800" dirty="0" err="1"/>
              <a:t>Practicing</a:t>
            </a:r>
            <a:r>
              <a:rPr lang="fr-CA" sz="1800" dirty="0"/>
              <a:t> </a:t>
            </a:r>
            <a:r>
              <a:rPr lang="fr-CA" sz="1800" dirty="0" err="1"/>
              <a:t>professionals</a:t>
            </a:r>
            <a:r>
              <a:rPr lang="fr-CA" sz="1800" dirty="0"/>
              <a:t> – </a:t>
            </a:r>
            <a:r>
              <a:rPr lang="fr-CA" sz="1800" dirty="0" err="1"/>
              <a:t>others</a:t>
            </a:r>
            <a:r>
              <a:rPr lang="fr-CA" sz="1800" dirty="0"/>
              <a:t> </a:t>
            </a:r>
          </a:p>
        </p:txBody>
      </p:sp>
      <p:sp>
        <p:nvSpPr>
          <p:cNvPr id="15" name="Accolade ouvrante 14"/>
          <p:cNvSpPr/>
          <p:nvPr/>
        </p:nvSpPr>
        <p:spPr>
          <a:xfrm>
            <a:off x="3011016" y="4437112"/>
            <a:ext cx="192832" cy="208823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67547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build="p"/>
      <p:bldP spid="8" grpId="0" build="p"/>
      <p:bldP spid="13" grpId="0"/>
      <p:bldP spid="14" grpId="0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7620000" cy="1143000"/>
          </a:xfrm>
        </p:spPr>
        <p:txBody>
          <a:bodyPr/>
          <a:lstStyle/>
          <a:p>
            <a:pPr algn="ctr"/>
            <a:r>
              <a:rPr lang="en-US" sz="3200" b="1" dirty="0"/>
              <a:t>Facilitators and Barriers to Agenda Setting</a:t>
            </a:r>
            <a:endParaRPr lang="en-US" sz="32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899592" y="1268760"/>
            <a:ext cx="3657600" cy="453727"/>
          </a:xfrm>
        </p:spPr>
        <p:txBody>
          <a:bodyPr/>
          <a:lstStyle/>
          <a:p>
            <a:r>
              <a:rPr lang="en-US" dirty="0"/>
              <a:t>Facilitators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29208" y="1883965"/>
            <a:ext cx="4402832" cy="4425355"/>
          </a:xfrm>
        </p:spPr>
        <p:txBody>
          <a:bodyPr>
            <a:normAutofit/>
          </a:bodyPr>
          <a:lstStyle/>
          <a:p>
            <a:r>
              <a:rPr lang="en-US" dirty="0"/>
              <a:t>Strong established partnerships with various actors</a:t>
            </a:r>
          </a:p>
          <a:p>
            <a:r>
              <a:rPr lang="en-US" dirty="0"/>
              <a:t>Ongoing and planned research projects </a:t>
            </a:r>
          </a:p>
          <a:p>
            <a:r>
              <a:rPr lang="en-US" dirty="0"/>
              <a:t>Successful education transformation model previously applied to the clinical practice with the elderly  </a:t>
            </a:r>
          </a:p>
          <a:p>
            <a:r>
              <a:rPr lang="en-US" dirty="0"/>
              <a:t> Workshop on April 29, 2016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21</a:t>
            </a:fld>
            <a:endParaRPr lang="fr-C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644008" y="1391097"/>
            <a:ext cx="3657600" cy="381719"/>
          </a:xfrm>
        </p:spPr>
        <p:txBody>
          <a:bodyPr/>
          <a:lstStyle/>
          <a:p>
            <a:r>
              <a:rPr lang="en-US" dirty="0"/>
              <a:t>Barriers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4"/>
          </p:nvPr>
        </p:nvSpPr>
        <p:spPr>
          <a:xfrm>
            <a:off x="4932040" y="1916832"/>
            <a:ext cx="3096344" cy="3951288"/>
          </a:xfrm>
        </p:spPr>
        <p:txBody>
          <a:bodyPr/>
          <a:lstStyle/>
          <a:p>
            <a:r>
              <a:rPr lang="en-US" dirty="0"/>
              <a:t>Funding to support the strategic group and link the various provinces together</a:t>
            </a:r>
          </a:p>
          <a:p>
            <a:r>
              <a:rPr lang="en-US" dirty="0"/>
              <a:t>Keep interest of stakeholders high</a:t>
            </a:r>
          </a:p>
          <a:p>
            <a:r>
              <a:rPr lang="en-US" dirty="0"/>
              <a:t>Need to engaged high-level actors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r 2"/>
          <p:cNvGrpSpPr/>
          <p:nvPr/>
        </p:nvGrpSpPr>
        <p:grpSpPr>
          <a:xfrm>
            <a:off x="2480930" y="668868"/>
            <a:ext cx="6371995" cy="3920786"/>
            <a:chOff x="2485390" y="558028"/>
            <a:chExt cx="6558433" cy="3920786"/>
          </a:xfrm>
        </p:grpSpPr>
        <p:sp>
          <p:nvSpPr>
            <p:cNvPr id="4" name="Rectangle 3"/>
            <p:cNvSpPr/>
            <p:nvPr/>
          </p:nvSpPr>
          <p:spPr>
            <a:xfrm>
              <a:off x="2515634" y="558028"/>
              <a:ext cx="6528189" cy="3888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518203" y="1697908"/>
              <a:ext cx="4581458" cy="2736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503945" y="2502044"/>
              <a:ext cx="3334798" cy="1944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485390" y="3401596"/>
              <a:ext cx="181561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Stage 1</a:t>
              </a:r>
              <a:r>
                <a:rPr lang="en-US" sz="1600" dirty="0"/>
                <a:t>: Assessing BF training and consulting stakeholders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499645" y="2479579"/>
              <a:ext cx="3408903" cy="9360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en-US" sz="1600" b="1" dirty="0">
                  <a:solidFill>
                    <a:srgbClr val="000000"/>
                  </a:solidFill>
                </a:rPr>
                <a:t>Stage 2</a:t>
              </a:r>
              <a:r>
                <a:rPr lang="en-US" sz="1600" dirty="0">
                  <a:solidFill>
                    <a:srgbClr val="000000"/>
                  </a:solidFill>
                </a:rPr>
                <a:t>: Setting the stage and engaging key players in universities, colleges and professional associations</a:t>
              </a:r>
            </a:p>
            <a:p>
              <a:endParaRPr lang="en-US" sz="1600" dirty="0">
                <a:solidFill>
                  <a:srgbClr val="000000"/>
                </a:solidFill>
              </a:endParaRPr>
            </a:p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513915" y="1685472"/>
              <a:ext cx="4596568" cy="7920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en-US" sz="1600" b="1" dirty="0">
                  <a:solidFill>
                    <a:srgbClr val="000000"/>
                  </a:solidFill>
                </a:rPr>
                <a:t>Stage 3</a:t>
              </a:r>
              <a:r>
                <a:rPr lang="en-US" sz="1600" dirty="0">
                  <a:solidFill>
                    <a:srgbClr val="000000"/>
                  </a:solidFill>
                </a:rPr>
                <a:t>: Reaching consensus on a common agenda, transversal BF objectives, and shared indicators </a:t>
              </a:r>
            </a:p>
            <a:p>
              <a:r>
                <a:rPr lang="en-US" sz="1600" dirty="0">
                  <a:solidFill>
                    <a:srgbClr val="000000"/>
                  </a:solidFill>
                </a:rPr>
                <a:t>and measurements</a:t>
              </a:r>
              <a:endParaRPr lang="en-US" dirty="0">
                <a:solidFill>
                  <a:srgbClr val="000000"/>
                </a:solidFill>
              </a:endParaRPr>
            </a:p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525385" y="847650"/>
              <a:ext cx="6084000" cy="8280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en-US" sz="1600" b="1" dirty="0">
                  <a:solidFill>
                    <a:srgbClr val="000000"/>
                  </a:solidFill>
                </a:rPr>
                <a:t>Stage 4</a:t>
              </a:r>
              <a:r>
                <a:rPr lang="en-US" sz="1600" dirty="0">
                  <a:solidFill>
                    <a:srgbClr val="000000"/>
                  </a:solidFill>
                </a:rPr>
                <a:t>: Carrying out a </a:t>
              </a:r>
              <a:r>
                <a:rPr lang="en-US" sz="1600" i="1" dirty="0">
                  <a:solidFill>
                    <a:srgbClr val="000000"/>
                  </a:solidFill>
                </a:rPr>
                <a:t>Collective Impact </a:t>
              </a:r>
              <a:r>
                <a:rPr lang="en-US" sz="1600" dirty="0">
                  <a:solidFill>
                    <a:srgbClr val="000000"/>
                  </a:solidFill>
                </a:rPr>
                <a:t>initiative to improve BF curricula in the initial training of health professionals from 6 professions in 3 provinces</a:t>
              </a:r>
            </a:p>
          </p:txBody>
        </p:sp>
      </p:grpSp>
      <p:cxnSp>
        <p:nvCxnSpPr>
          <p:cNvPr id="6" name="Straight Arrow Connector 5"/>
          <p:cNvCxnSpPr/>
          <p:nvPr/>
        </p:nvCxnSpPr>
        <p:spPr>
          <a:xfrm flipV="1">
            <a:off x="2511175" y="668868"/>
            <a:ext cx="0" cy="388800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468345" y="4587092"/>
            <a:ext cx="6408000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622788" y="642383"/>
            <a:ext cx="130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RESULTS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56764" y="4055238"/>
            <a:ext cx="1551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PROCESSES</a:t>
            </a:r>
            <a:endParaRPr lang="en-US" sz="2000" b="1" dirty="0"/>
          </a:p>
        </p:txBody>
      </p:sp>
      <p:sp>
        <p:nvSpPr>
          <p:cNvPr id="14" name="Rectangle 13"/>
          <p:cNvSpPr/>
          <p:nvPr/>
        </p:nvSpPr>
        <p:spPr>
          <a:xfrm>
            <a:off x="2514600" y="3521128"/>
            <a:ext cx="1692000" cy="1050872"/>
          </a:xfrm>
          <a:prstGeom prst="rect">
            <a:avLst/>
          </a:prstGeom>
          <a:solidFill>
            <a:schemeClr val="accent3">
              <a:lumMod val="75000"/>
              <a:alpha val="1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2480930" y="678873"/>
            <a:ext cx="6406029" cy="3894575"/>
          </a:xfrm>
          <a:prstGeom prst="straightConnector1">
            <a:avLst/>
          </a:prstGeom>
          <a:ln w="38100" cmpd="sng">
            <a:solidFill>
              <a:schemeClr val="bg1">
                <a:lumMod val="50000"/>
              </a:schemeClr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9274" y="3608161"/>
            <a:ext cx="255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Identification of:</a:t>
            </a:r>
          </a:p>
          <a:p>
            <a:pPr marL="156600" indent="-156600">
              <a:buFont typeface="+mj-lt"/>
              <a:buAutoNum type="arabicPeriod" startAt="2"/>
            </a:pPr>
            <a:r>
              <a:rPr lang="en-US" sz="1200" dirty="0"/>
              <a:t>BF trainings gaps in 6 health professions in Qc </a:t>
            </a:r>
          </a:p>
          <a:p>
            <a:pPr marL="156600" indent="-156600">
              <a:buFont typeface="+mj-lt"/>
              <a:buAutoNum type="arabicPeriod"/>
            </a:pPr>
            <a:r>
              <a:rPr lang="en-US" sz="1200" dirty="0"/>
              <a:t>Potential deficits in BF knowledge &amp; attitude of Canadian physicians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0" y="2792999"/>
            <a:ext cx="2556000" cy="82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6600" indent="-156600">
              <a:buFont typeface="+mj-lt"/>
              <a:buAutoNum type="arabicPeriod" startAt="2"/>
            </a:pPr>
            <a:r>
              <a:rPr lang="en-US" sz="1200" dirty="0"/>
              <a:t>Planning a national BF educational intervention for medical students</a:t>
            </a:r>
          </a:p>
          <a:p>
            <a:pPr marL="156600" indent="-156600">
              <a:buFont typeface="+mj-lt"/>
              <a:buAutoNum type="arabicPeriod"/>
            </a:pPr>
            <a:r>
              <a:rPr lang="en-US" sz="1200" dirty="0"/>
              <a:t>Get funding for a strategic workshop in Qc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96982" y="148570"/>
            <a:ext cx="8957823" cy="40011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2000" b="1" dirty="0"/>
              <a:t>Stages of research/actions leading to the </a:t>
            </a:r>
            <a:r>
              <a:rPr lang="en-US" sz="2000" b="1" i="1" dirty="0"/>
              <a:t>Collective Impact </a:t>
            </a:r>
            <a:r>
              <a:rPr lang="en-US" sz="2000" b="1" dirty="0"/>
              <a:t>Initiative</a:t>
            </a:r>
            <a:endParaRPr lang="fr-FR" sz="2000" b="1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808583" y="1575057"/>
            <a:ext cx="902733" cy="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808583" y="2796980"/>
            <a:ext cx="902733" cy="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809783" y="3620999"/>
            <a:ext cx="902733" cy="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0" y="1600200"/>
            <a:ext cx="255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6600" indent="-156600">
              <a:buFont typeface="+mj-lt"/>
              <a:buAutoNum type="arabicPeriod" startAt="4"/>
            </a:pPr>
            <a:r>
              <a:rPr lang="en-US" sz="1200" dirty="0"/>
              <a:t>Strategic planning  workshop (Qc)</a:t>
            </a:r>
          </a:p>
          <a:p>
            <a:pPr marL="156600" indent="-156600">
              <a:buFont typeface="+mj-lt"/>
              <a:buAutoNum type="arabicPeriod" startAt="3"/>
            </a:pPr>
            <a:r>
              <a:rPr lang="en-US" sz="1200" dirty="0"/>
              <a:t>Identify barriers and enablers to curricula changes</a:t>
            </a:r>
          </a:p>
          <a:p>
            <a:pPr marL="156600" indent="-156600">
              <a:buFont typeface="+mj-lt"/>
              <a:buAutoNum type="arabicPeriod" startAt="2"/>
            </a:pPr>
            <a:r>
              <a:rPr lang="en-US" sz="1200" dirty="0"/>
              <a:t>Agree on minimal BF objectives</a:t>
            </a:r>
          </a:p>
          <a:p>
            <a:pPr marL="156600" indent="-156600">
              <a:buFont typeface="+mj-lt"/>
              <a:buAutoNum type="arabicPeriod"/>
            </a:pPr>
            <a:r>
              <a:rPr lang="en-US" sz="1200" dirty="0"/>
              <a:t>Develop a targeted BF curriculum for pediatric residents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7712" y="543695"/>
            <a:ext cx="2556000" cy="1005848"/>
          </a:xfrm>
          <a:prstGeom prst="rect">
            <a:avLst/>
          </a:prstGeom>
          <a:noFill/>
        </p:spPr>
        <p:txBody>
          <a:bodyPr wrap="square" lIns="72000" rIns="72000" bIns="36000" rtlCol="0">
            <a:spAutoFit/>
          </a:bodyPr>
          <a:lstStyle/>
          <a:p>
            <a:pPr marL="156600" indent="-156600">
              <a:buFont typeface="+mj-lt"/>
              <a:buAutoNum type="arabicPeriod" startAt="3"/>
            </a:pPr>
            <a:r>
              <a:rPr lang="en-US" sz="1200" dirty="0"/>
              <a:t>Enhanced BF competencies in health centers and hospitals</a:t>
            </a:r>
          </a:p>
          <a:p>
            <a:pPr marL="156600" indent="-156600">
              <a:buFont typeface="+mj-lt"/>
              <a:buAutoNum type="arabicPeriod" startAt="2"/>
            </a:pPr>
            <a:r>
              <a:rPr lang="en-US" sz="1200" dirty="0"/>
              <a:t>Enhanced BF knowledge, attitudes and practices in initial training</a:t>
            </a:r>
          </a:p>
          <a:p>
            <a:pPr marL="156600" indent="-156600">
              <a:buFont typeface="+mj-lt"/>
              <a:buAutoNum type="arabicPeriod"/>
            </a:pPr>
            <a:r>
              <a:rPr lang="en-US" sz="1200" dirty="0"/>
              <a:t>Curricula changes in 3 provinces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514601" y="457200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2010-11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286000" y="4800600"/>
            <a:ext cx="1371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n-US" sz="1200" dirty="0"/>
              <a:t>Creation of core group of strategic players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200" dirty="0"/>
              <a:t>Surveys of pediatricians in Canada 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200" dirty="0"/>
              <a:t>Surveys of 6 health professions in Qc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886200" y="4800600"/>
            <a:ext cx="1600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9450" indent="-99450">
              <a:buFont typeface="Arial" charset="0"/>
              <a:buChar char="•"/>
            </a:pPr>
            <a:r>
              <a:rPr lang="en-US" sz="1200" dirty="0"/>
              <a:t>Newsletters (6) to engage with key audience (professors)</a:t>
            </a:r>
          </a:p>
          <a:p>
            <a:pPr marL="99450" indent="-99450">
              <a:buFont typeface="Arial" charset="0"/>
              <a:buChar char="•"/>
            </a:pPr>
            <a:r>
              <a:rPr lang="en-US" sz="1200" dirty="0"/>
              <a:t>Proposal writing to get funding for workshop</a:t>
            </a:r>
          </a:p>
          <a:p>
            <a:pPr marL="99450" indent="-99450">
              <a:buFont typeface="Arial" charset="0"/>
              <a:buChar char="•"/>
            </a:pPr>
            <a:r>
              <a:rPr lang="en-US" sz="1200" dirty="0"/>
              <a:t>Increased communication between MAQ and researchers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962400" y="457200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2013-15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791200" y="457200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2015-16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62601" y="4800600"/>
            <a:ext cx="1523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9450" indent="-99450">
              <a:buFont typeface="Arial" charset="0"/>
              <a:buChar char="•"/>
            </a:pPr>
            <a:r>
              <a:rPr lang="en-US" sz="1200" dirty="0"/>
              <a:t>Creation of this project</a:t>
            </a:r>
          </a:p>
          <a:p>
            <a:pPr marL="99450" indent="-99450">
              <a:buFont typeface="Arial" charset="0"/>
              <a:buChar char="•"/>
            </a:pPr>
            <a:r>
              <a:rPr lang="en-US" sz="1200" dirty="0"/>
              <a:t>Focus groups to engage players</a:t>
            </a:r>
          </a:p>
          <a:p>
            <a:pPr marL="99450" indent="-99450">
              <a:buFont typeface="Arial" charset="0"/>
              <a:buChar char="•"/>
            </a:pPr>
            <a:r>
              <a:rPr lang="en-US" sz="1200" dirty="0"/>
              <a:t>Delphi survey to consult and engage experts</a:t>
            </a:r>
          </a:p>
          <a:p>
            <a:pPr marL="99450" indent="-99450">
              <a:buFont typeface="Arial" charset="0"/>
              <a:buChar char="•"/>
            </a:pPr>
            <a:r>
              <a:rPr lang="en-US" sz="1200" dirty="0"/>
              <a:t>Strategic workshop (launch)  in Qc to reach consensus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934200" y="4818980"/>
            <a:ext cx="22098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9450" indent="-99450">
              <a:buFont typeface="Arial" charset="0"/>
              <a:buChar char="•"/>
            </a:pPr>
            <a:r>
              <a:rPr lang="en-US" sz="1150" dirty="0"/>
              <a:t>Launch in 2 provinces</a:t>
            </a:r>
          </a:p>
          <a:p>
            <a:pPr marL="99450" indent="-99450">
              <a:buFont typeface="Arial" charset="0"/>
              <a:buChar char="•"/>
            </a:pPr>
            <a:r>
              <a:rPr lang="en-US" sz="1150" dirty="0"/>
              <a:t>Working groups in 3 provinces, develop strategies (e.g. by institutions, professions, issues</a:t>
            </a:r>
            <a:r>
              <a:rPr lang="is-IS" sz="1150" dirty="0"/>
              <a:t>)</a:t>
            </a:r>
            <a:endParaRPr lang="en-US" sz="1150" dirty="0"/>
          </a:p>
          <a:p>
            <a:pPr marL="99450" indent="-99450">
              <a:buFont typeface="Arial" charset="0"/>
              <a:buChar char="•"/>
            </a:pPr>
            <a:r>
              <a:rPr lang="en-US" sz="1150" dirty="0"/>
              <a:t>Broker knowledge to monitor actions and create synergy </a:t>
            </a:r>
          </a:p>
          <a:p>
            <a:pPr marL="99450" indent="-99450">
              <a:buFont typeface="Arial" charset="0"/>
              <a:buChar char="•"/>
            </a:pPr>
            <a:r>
              <a:rPr lang="en-US" sz="1150" dirty="0"/>
              <a:t>Create a global forum of exchange between players</a:t>
            </a:r>
          </a:p>
          <a:p>
            <a:pPr marL="99450" indent="-99450">
              <a:buFont typeface="Arial" charset="0"/>
              <a:buChar char="•"/>
            </a:pPr>
            <a:r>
              <a:rPr lang="en-US" sz="1150" dirty="0"/>
              <a:t>Monitor progress in policy processes</a:t>
            </a:r>
          </a:p>
          <a:p>
            <a:pPr marL="99450" indent="-99450">
              <a:buFont typeface="Arial" charset="0"/>
              <a:buChar char="•"/>
            </a:pPr>
            <a:r>
              <a:rPr lang="en-US" sz="1150" dirty="0"/>
              <a:t>Develop doctoral projects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010400" y="457200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2016…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382000" y="45720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2020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0" y="0"/>
            <a:ext cx="827584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Ideas</a:t>
            </a:r>
          </a:p>
        </p:txBody>
      </p:sp>
      <p:sp>
        <p:nvSpPr>
          <p:cNvPr id="3" name="Rectangle 2"/>
          <p:cNvSpPr/>
          <p:nvPr/>
        </p:nvSpPr>
        <p:spPr>
          <a:xfrm>
            <a:off x="2555776" y="1772816"/>
            <a:ext cx="4392488" cy="2808312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475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23</a:t>
            </a:fld>
            <a:endParaRPr lang="fr-CA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7620000" cy="1143000"/>
          </a:xfrm>
          <a:solidFill>
            <a:schemeClr val="tx1"/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THANK YOU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7620000" cy="1143000"/>
          </a:xfrm>
          <a:solidFill>
            <a:schemeClr val="tx1"/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ISSUES CHARACTERISTICS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3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16130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4294967295"/>
          </p:nvPr>
        </p:nvSpPr>
        <p:spPr>
          <a:xfrm>
            <a:off x="8422792" y="6283096"/>
            <a:ext cx="609600" cy="521208"/>
          </a:xfrm>
          <a:prstGeom prst="rect">
            <a:avLst/>
          </a:prstGeom>
        </p:spPr>
        <p:txBody>
          <a:bodyPr/>
          <a:lstStyle/>
          <a:p>
            <a:fld id="{CBE37E73-E359-A548-B97F-B13EEA371BD3}" type="slidenum">
              <a:rPr lang="fr-FR" smtClean="0">
                <a:solidFill>
                  <a:schemeClr val="accent1"/>
                </a:solidFill>
              </a:rPr>
              <a:pPr/>
              <a:t>4</a:t>
            </a:fld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929373" y="648606"/>
            <a:ext cx="7603067" cy="692162"/>
          </a:xfrm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fr-CA" sz="3600" b="1" dirty="0" err="1">
                <a:ln w="12700">
                  <a:noFill/>
                  <a:prstDash val="solid"/>
                </a:ln>
                <a:solidFill>
                  <a:srgbClr val="1F497D"/>
                </a:solidFill>
                <a:effectLst/>
                <a:ea typeface="Helvetica" charset="0"/>
                <a:cs typeface="Helvetica" charset="0"/>
              </a:rPr>
              <a:t>Benefits</a:t>
            </a:r>
            <a:r>
              <a:rPr lang="fr-CA" sz="3600" b="1" dirty="0">
                <a:ln w="12700">
                  <a:noFill/>
                  <a:prstDash val="solid"/>
                </a:ln>
                <a:solidFill>
                  <a:srgbClr val="1F497D"/>
                </a:solidFill>
                <a:effectLst/>
                <a:ea typeface="Helvetica" charset="0"/>
                <a:cs typeface="Helvetica" charset="0"/>
              </a:rPr>
              <a:t> of </a:t>
            </a:r>
            <a:r>
              <a:rPr lang="fr-CA" sz="3600" b="1" dirty="0" err="1">
                <a:ln w="12700">
                  <a:noFill/>
                  <a:prstDash val="solid"/>
                </a:ln>
                <a:solidFill>
                  <a:srgbClr val="1F497D"/>
                </a:solidFill>
                <a:ea typeface="Helvetica" charset="0"/>
                <a:cs typeface="Helvetica" charset="0"/>
              </a:rPr>
              <a:t>B</a:t>
            </a:r>
            <a:r>
              <a:rPr lang="fr-CA" sz="3600" b="1" dirty="0" err="1">
                <a:ln w="12700">
                  <a:noFill/>
                  <a:prstDash val="solid"/>
                </a:ln>
                <a:solidFill>
                  <a:srgbClr val="1F497D"/>
                </a:solidFill>
                <a:effectLst/>
                <a:ea typeface="Helvetica" charset="0"/>
                <a:cs typeface="Helvetica" charset="0"/>
              </a:rPr>
              <a:t>reastfeeding</a:t>
            </a:r>
            <a:r>
              <a:rPr lang="fr-CA" sz="3600" b="1" dirty="0">
                <a:ln w="12700">
                  <a:noFill/>
                  <a:prstDash val="solid"/>
                </a:ln>
                <a:solidFill>
                  <a:srgbClr val="1F497D"/>
                </a:solidFill>
                <a:effectLst/>
                <a:ea typeface="Helvetica" charset="0"/>
                <a:cs typeface="Helvetica" charset="0"/>
              </a:rPr>
              <a:t> are </a:t>
            </a:r>
            <a:r>
              <a:rPr lang="fr-CA" sz="3600" b="1" dirty="0" err="1">
                <a:ln w="12700">
                  <a:noFill/>
                  <a:prstDash val="solid"/>
                </a:ln>
                <a:solidFill>
                  <a:srgbClr val="1F497D"/>
                </a:solidFill>
                <a:effectLst/>
                <a:ea typeface="Helvetica" charset="0"/>
                <a:cs typeface="Helvetica" charset="0"/>
              </a:rPr>
              <a:t>Largely</a:t>
            </a:r>
            <a:r>
              <a:rPr lang="fr-CA" sz="3600" b="1" dirty="0">
                <a:ln w="12700">
                  <a:noFill/>
                  <a:prstDash val="solid"/>
                </a:ln>
                <a:solidFill>
                  <a:srgbClr val="1F497D"/>
                </a:solidFill>
                <a:effectLst/>
                <a:ea typeface="Helvetica" charset="0"/>
                <a:cs typeface="Helvetica" charset="0"/>
              </a:rPr>
              <a:t> </a:t>
            </a:r>
            <a:r>
              <a:rPr lang="fr-CA" sz="3600" b="1" dirty="0" err="1">
                <a:ln w="12700">
                  <a:noFill/>
                  <a:prstDash val="solid"/>
                </a:ln>
                <a:solidFill>
                  <a:srgbClr val="1F497D"/>
                </a:solidFill>
                <a:effectLst/>
                <a:ea typeface="Helvetica" charset="0"/>
                <a:cs typeface="Helvetica" charset="0"/>
              </a:rPr>
              <a:t>Known</a:t>
            </a:r>
            <a:endParaRPr lang="fr-CA" sz="3600" b="1" dirty="0">
              <a:ln w="12700">
                <a:noFill/>
                <a:prstDash val="solid"/>
              </a:ln>
              <a:solidFill>
                <a:srgbClr val="1F497D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5" y="1628800"/>
            <a:ext cx="8342049" cy="95673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452" y="3014132"/>
            <a:ext cx="8312392" cy="110831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452" y="4156316"/>
            <a:ext cx="8312392" cy="103677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452" y="5233968"/>
            <a:ext cx="8312392" cy="93823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886012">
            <a:off x="178965" y="2362226"/>
            <a:ext cx="8088340" cy="93637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791055">
            <a:off x="327620" y="3556588"/>
            <a:ext cx="8825739" cy="984616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830150">
            <a:off x="555384" y="4427052"/>
            <a:ext cx="8499337" cy="92384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936475">
            <a:off x="585715" y="4980744"/>
            <a:ext cx="8022924" cy="105606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4302" y="3099390"/>
            <a:ext cx="8148490" cy="94950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7" name="Rectangle 16"/>
          <p:cNvSpPr/>
          <p:nvPr/>
        </p:nvSpPr>
        <p:spPr>
          <a:xfrm>
            <a:off x="1012216" y="6453336"/>
            <a:ext cx="90323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sz="1600" dirty="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</a:rPr>
              <a:t>Acta </a:t>
            </a:r>
            <a:r>
              <a:rPr lang="fr-CA" sz="1600" dirty="0" err="1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</a:rPr>
              <a:t>paediatrica</a:t>
            </a:r>
            <a:r>
              <a:rPr lang="fr-CA" sz="1600" dirty="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</a:rPr>
              <a:t> – </a:t>
            </a:r>
            <a:r>
              <a:rPr lang="fr-CA" sz="1600" dirty="0" err="1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</a:rPr>
              <a:t>Supplement</a:t>
            </a:r>
            <a:r>
              <a:rPr lang="fr-CA" sz="1600" dirty="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</a:rPr>
              <a:t> - </a:t>
            </a:r>
            <a:r>
              <a:rPr lang="fr-CA" sz="1600" dirty="0" err="1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</a:rPr>
              <a:t>Decembre</a:t>
            </a:r>
            <a:r>
              <a:rPr lang="fr-CA" sz="1600" dirty="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</a:rPr>
              <a:t> 2015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0" y="0"/>
            <a:ext cx="1259632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Issues </a:t>
            </a:r>
          </a:p>
        </p:txBody>
      </p:sp>
    </p:spTree>
    <p:extLst>
      <p:ext uri="{BB962C8B-B14F-4D97-AF65-F5344CB8AC3E}">
        <p14:creationId xmlns:p14="http://schemas.microsoft.com/office/powerpoint/2010/main" val="3724961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6416" y="269776"/>
            <a:ext cx="7620000" cy="1143000"/>
          </a:xfrm>
        </p:spPr>
        <p:txBody>
          <a:bodyPr/>
          <a:lstStyle/>
          <a:p>
            <a:r>
              <a:rPr lang="fr-CA" sz="3600" b="1" dirty="0" err="1">
                <a:solidFill>
                  <a:srgbClr val="1F497D"/>
                </a:solidFill>
              </a:rPr>
              <a:t>Breastfeeding</a:t>
            </a:r>
            <a:r>
              <a:rPr lang="fr-CA" sz="3600" b="1" dirty="0">
                <a:solidFill>
                  <a:srgbClr val="1F497D"/>
                </a:solidFill>
              </a:rPr>
              <a:t> Promotion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800600"/>
          </a:xfrm>
        </p:spPr>
        <p:txBody>
          <a:bodyPr>
            <a:normAutofit/>
          </a:bodyPr>
          <a:lstStyle/>
          <a:p>
            <a:r>
              <a:rPr lang="en-CA" sz="2400" dirty="0"/>
              <a:t>Breastfeeding promotion has had adverse effects in the absence of proper support</a:t>
            </a:r>
          </a:p>
          <a:p>
            <a:pPr lvl="1"/>
            <a:r>
              <a:rPr lang="en-CA" sz="2400" dirty="0"/>
              <a:t>Physical and psychological suffering </a:t>
            </a:r>
          </a:p>
          <a:p>
            <a:r>
              <a:rPr lang="en-CA" sz="2400" dirty="0"/>
              <a:t>A large number of mothers state that they haven’t reached </a:t>
            </a:r>
            <a:r>
              <a:rPr lang="en-CA" sz="2400" i="1" dirty="0"/>
              <a:t>their own </a:t>
            </a:r>
            <a:r>
              <a:rPr lang="en-CA" sz="2400" dirty="0"/>
              <a:t>breastfeeding goals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5</a:t>
            </a:fld>
            <a:endParaRPr lang="fr-CA" dirty="0"/>
          </a:p>
        </p:txBody>
      </p:sp>
      <p:pic>
        <p:nvPicPr>
          <p:cNvPr id="6" name="Image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16832"/>
            <a:ext cx="2975610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555749" y="6387232"/>
            <a:ext cx="24482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8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68EA8"/>
              </a:buClr>
              <a:buSzPct val="60000"/>
              <a:buFont typeface="Wingdings" pitchFamily="2" charset="2"/>
              <a:buChar char="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ADCEDC"/>
              </a:buClr>
              <a:buSzPct val="60000"/>
              <a:buFont typeface="Wingdings" pitchFamily="2" charset="2"/>
              <a:buChar char="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AABAC"/>
              </a:buClr>
              <a:buSzPct val="68000"/>
              <a:buFont typeface="Wingdings 2" pitchFamily="18" charset="2"/>
              <a:buChar char="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AABAC"/>
              </a:buClr>
              <a:buSzPct val="68000"/>
              <a:buFont typeface="Wingdings 2" pitchFamily="18" charset="2"/>
              <a:buChar char="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AABAC"/>
              </a:buClr>
              <a:buSzPct val="68000"/>
              <a:buFont typeface="Wingdings 2" pitchFamily="18" charset="2"/>
              <a:buChar char="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AABAC"/>
              </a:buClr>
              <a:buSzPct val="68000"/>
              <a:buFont typeface="Wingdings 2" pitchFamily="18" charset="2"/>
              <a:buChar char="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AABAC"/>
              </a:buClr>
              <a:buSzPct val="68000"/>
              <a:buFont typeface="Wingdings 2" pitchFamily="18" charset="2"/>
              <a:buChar char="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CA" altLang="fr-FR" sz="1200" dirty="0">
                <a:latin typeface="Times New Roman" pitchFamily="18" charset="0"/>
              </a:rPr>
              <a:t>Source: Amy </a:t>
            </a:r>
            <a:r>
              <a:rPr lang="fr-CA" altLang="fr-FR" sz="1200" dirty="0" err="1">
                <a:latin typeface="Times New Roman" pitchFamily="18" charset="0"/>
              </a:rPr>
              <a:t>Bundy</a:t>
            </a:r>
            <a:r>
              <a:rPr lang="fr-CA" altLang="fr-FR" sz="1200" dirty="0">
                <a:latin typeface="Times New Roman" pitchFamily="18" charset="0"/>
              </a:rPr>
              <a:t> (via </a:t>
            </a:r>
            <a:r>
              <a:rPr lang="fr-CA" altLang="fr-FR" sz="1200" dirty="0" err="1">
                <a:latin typeface="Times New Roman" pitchFamily="18" charset="0"/>
              </a:rPr>
              <a:t>Flicker</a:t>
            </a:r>
            <a:r>
              <a:rPr lang="fr-CA" altLang="fr-FR" sz="1200" dirty="0">
                <a:latin typeface="Times New Roman" pitchFamily="18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1259632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Issues </a:t>
            </a:r>
          </a:p>
        </p:txBody>
      </p:sp>
    </p:spTree>
    <p:extLst>
      <p:ext uri="{BB962C8B-B14F-4D97-AF65-F5344CB8AC3E}">
        <p14:creationId xmlns:p14="http://schemas.microsoft.com/office/powerpoint/2010/main" val="582348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6</a:t>
            </a:fld>
            <a:endParaRPr lang="fr-CA" dirty="0"/>
          </a:p>
        </p:txBody>
      </p:sp>
      <p:sp>
        <p:nvSpPr>
          <p:cNvPr id="10" name="Rectangle 9"/>
          <p:cNvSpPr/>
          <p:nvPr/>
        </p:nvSpPr>
        <p:spPr>
          <a:xfrm>
            <a:off x="2843808" y="6211669"/>
            <a:ext cx="53380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1400" dirty="0" err="1"/>
              <a:t>Adapted</a:t>
            </a:r>
            <a:r>
              <a:rPr lang="fr-CA" sz="1400" dirty="0"/>
              <a:t> </a:t>
            </a:r>
            <a:r>
              <a:rPr lang="fr-CA" sz="1400" dirty="0" err="1"/>
              <a:t>from</a:t>
            </a:r>
            <a:r>
              <a:rPr lang="fr-CA" sz="1400" dirty="0"/>
              <a:t> Neill et al.: Recueil statistique sur l’allaitement maternel au Québec, 2005-2006, Québec, Institut de la statistique du Québec,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9512" y="365755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/>
                </a:solidFill>
              </a:rPr>
              <a:t>Total BF      &amp; exclusive BF Rate     </a:t>
            </a:r>
            <a:br>
              <a:rPr lang="fr-FR" sz="2400" b="1" dirty="0">
                <a:solidFill>
                  <a:schemeClr val="tx2"/>
                </a:solidFill>
              </a:rPr>
            </a:br>
            <a:r>
              <a:rPr lang="fr-FR" sz="2400" b="1" dirty="0" err="1">
                <a:solidFill>
                  <a:schemeClr val="tx2"/>
                </a:solidFill>
              </a:rPr>
              <a:t>according</a:t>
            </a:r>
            <a:r>
              <a:rPr lang="fr-FR" sz="2400" b="1" dirty="0">
                <a:solidFill>
                  <a:schemeClr val="tx2"/>
                </a:solidFill>
              </a:rPr>
              <a:t> to </a:t>
            </a:r>
            <a:r>
              <a:rPr lang="fr-FR" sz="2400" b="1" dirty="0" err="1">
                <a:solidFill>
                  <a:schemeClr val="tx2"/>
                </a:solidFill>
              </a:rPr>
              <a:t>infant’s</a:t>
            </a:r>
            <a:r>
              <a:rPr lang="fr-FR" sz="2400" b="1" dirty="0">
                <a:solidFill>
                  <a:schemeClr val="tx2"/>
                </a:solidFill>
              </a:rPr>
              <a:t> </a:t>
            </a:r>
            <a:r>
              <a:rPr lang="fr-FR" sz="2400" b="1" dirty="0" err="1">
                <a:solidFill>
                  <a:schemeClr val="tx2"/>
                </a:solidFill>
              </a:rPr>
              <a:t>age</a:t>
            </a:r>
            <a:endParaRPr lang="fr-FR" sz="2400" b="1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080" y="1540721"/>
            <a:ext cx="445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800" dirty="0"/>
              <a:t>%</a:t>
            </a:r>
            <a:endParaRPr lang="en-CA" sz="2800" dirty="0"/>
          </a:p>
        </p:txBody>
      </p:sp>
      <p:graphicFrame>
        <p:nvGraphicFramePr>
          <p:cNvPr id="13" name="Graphique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2318133"/>
              </p:ext>
            </p:extLst>
          </p:nvPr>
        </p:nvGraphicFramePr>
        <p:xfrm>
          <a:off x="286476" y="1802331"/>
          <a:ext cx="8181892" cy="4409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Bulle rectangulaire à coins arrondis 2"/>
          <p:cNvSpPr/>
          <p:nvPr/>
        </p:nvSpPr>
        <p:spPr>
          <a:xfrm>
            <a:off x="1979712" y="1268760"/>
            <a:ext cx="5472000" cy="2283239"/>
          </a:xfrm>
          <a:prstGeom prst="wedgeRoundRectCallout">
            <a:avLst>
              <a:gd name="adj1" fmla="val -61588"/>
              <a:gd name="adj2" fmla="val -3723"/>
              <a:gd name="adj3" fmla="val 16667"/>
            </a:avLst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>
              <a:defRPr/>
            </a:pPr>
            <a:r>
              <a:rPr lang="fr-CA" sz="2800" dirty="0" err="1">
                <a:latin typeface="Calibri" pitchFamily="34" charset="0"/>
              </a:rPr>
              <a:t>Whereas</a:t>
            </a:r>
            <a:r>
              <a:rPr lang="fr-CA" sz="2800" dirty="0">
                <a:latin typeface="Calibri" pitchFamily="34" charset="0"/>
              </a:rPr>
              <a:t> 85 % of </a:t>
            </a:r>
            <a:r>
              <a:rPr lang="fr-CA" sz="2800" dirty="0" err="1">
                <a:latin typeface="Calibri" pitchFamily="34" charset="0"/>
              </a:rPr>
              <a:t>mothers</a:t>
            </a:r>
            <a:r>
              <a:rPr lang="fr-CA" sz="2800" dirty="0">
                <a:latin typeface="Calibri" pitchFamily="34" charset="0"/>
              </a:rPr>
              <a:t> </a:t>
            </a:r>
            <a:r>
              <a:rPr lang="fr-CA" sz="2800" dirty="0" err="1">
                <a:latin typeface="Calibri" pitchFamily="34" charset="0"/>
              </a:rPr>
              <a:t>breastfeed</a:t>
            </a:r>
            <a:r>
              <a:rPr lang="fr-CA" sz="2800" dirty="0">
                <a:latin typeface="Calibri" pitchFamily="34" charset="0"/>
              </a:rPr>
              <a:t> </a:t>
            </a:r>
            <a:r>
              <a:rPr lang="fr-CA" sz="2800" dirty="0" err="1">
                <a:latin typeface="Calibri" pitchFamily="34" charset="0"/>
              </a:rPr>
              <a:t>at</a:t>
            </a:r>
            <a:r>
              <a:rPr lang="fr-CA" sz="2800" dirty="0">
                <a:latin typeface="Calibri" pitchFamily="34" charset="0"/>
              </a:rPr>
              <a:t> </a:t>
            </a:r>
            <a:r>
              <a:rPr lang="fr-CA" sz="2800" dirty="0" err="1">
                <a:latin typeface="Calibri" pitchFamily="34" charset="0"/>
              </a:rPr>
              <a:t>discharge</a:t>
            </a:r>
            <a:r>
              <a:rPr lang="fr-CA" sz="2800" dirty="0">
                <a:latin typeface="Calibri" pitchFamily="34" charset="0"/>
              </a:rPr>
              <a:t> </a:t>
            </a:r>
            <a:r>
              <a:rPr lang="fr-CA" sz="2800" dirty="0" err="1">
                <a:latin typeface="Calibri" pitchFamily="34" charset="0"/>
              </a:rPr>
              <a:t>from</a:t>
            </a:r>
            <a:r>
              <a:rPr lang="fr-CA" sz="2800" dirty="0">
                <a:latin typeface="Calibri" pitchFamily="34" charset="0"/>
              </a:rPr>
              <a:t> </a:t>
            </a:r>
            <a:r>
              <a:rPr lang="fr-CA" sz="2800" dirty="0" err="1">
                <a:latin typeface="Calibri" pitchFamily="34" charset="0"/>
              </a:rPr>
              <a:t>maternity</a:t>
            </a:r>
            <a:r>
              <a:rPr lang="fr-CA" sz="2800" dirty="0">
                <a:latin typeface="Calibri" pitchFamily="34" charset="0"/>
              </a:rPr>
              <a:t> </a:t>
            </a:r>
          </a:p>
          <a:p>
            <a:pPr algn="ctr">
              <a:spcAft>
                <a:spcPts val="600"/>
              </a:spcAft>
              <a:defRPr/>
            </a:pPr>
            <a:r>
              <a:rPr lang="fr-CA" sz="2000" dirty="0">
                <a:latin typeface="Calibri" pitchFamily="34" charset="0"/>
              </a:rPr>
              <a:t>(infant </a:t>
            </a:r>
            <a:r>
              <a:rPr lang="fr-CA" sz="2000" dirty="0" err="1">
                <a:latin typeface="Calibri" pitchFamily="34" charset="0"/>
              </a:rPr>
              <a:t>is</a:t>
            </a:r>
            <a:r>
              <a:rPr lang="fr-CA" sz="2000" dirty="0">
                <a:latin typeface="Calibri" pitchFamily="34" charset="0"/>
              </a:rPr>
              <a:t> ≈ 2 </a:t>
            </a:r>
            <a:r>
              <a:rPr lang="fr-CA" sz="2000" dirty="0" err="1">
                <a:latin typeface="Calibri" pitchFamily="34" charset="0"/>
              </a:rPr>
              <a:t>days</a:t>
            </a:r>
            <a:r>
              <a:rPr lang="fr-CA" sz="2000" dirty="0">
                <a:latin typeface="Calibri" pitchFamily="34" charset="0"/>
              </a:rPr>
              <a:t> </a:t>
            </a:r>
            <a:r>
              <a:rPr lang="fr-CA" sz="2000" dirty="0" err="1">
                <a:latin typeface="Calibri" pitchFamily="34" charset="0"/>
              </a:rPr>
              <a:t>old</a:t>
            </a:r>
            <a:r>
              <a:rPr lang="fr-CA" sz="2000" dirty="0">
                <a:latin typeface="Calibri" pitchFamily="34" charset="0"/>
              </a:rPr>
              <a:t>) </a:t>
            </a:r>
          </a:p>
          <a:p>
            <a:pPr algn="ctr">
              <a:defRPr/>
            </a:pPr>
            <a:r>
              <a:rPr lang="fr-CA" sz="2800" i="1" dirty="0" err="1">
                <a:latin typeface="Calibri" pitchFamily="34" charset="0"/>
              </a:rPr>
              <a:t>Only</a:t>
            </a:r>
            <a:r>
              <a:rPr lang="fr-CA" sz="2800" i="1" dirty="0">
                <a:latin typeface="Calibri" pitchFamily="34" charset="0"/>
              </a:rPr>
              <a:t> 50 % </a:t>
            </a:r>
            <a:r>
              <a:rPr lang="fr-CA" sz="2800" i="1" dirty="0" err="1">
                <a:latin typeface="Calibri" pitchFamily="34" charset="0"/>
              </a:rPr>
              <a:t>exclusively</a:t>
            </a:r>
            <a:r>
              <a:rPr lang="fr-CA" sz="2800" i="1" dirty="0">
                <a:latin typeface="Calibri" pitchFamily="34" charset="0"/>
              </a:rPr>
              <a:t> </a:t>
            </a:r>
            <a:r>
              <a:rPr lang="fr-CA" sz="2800" i="1" dirty="0" err="1">
                <a:latin typeface="Calibri" pitchFamily="34" charset="0"/>
              </a:rPr>
              <a:t>breastfeed</a:t>
            </a:r>
            <a:r>
              <a:rPr lang="fr-CA" sz="2800" i="1" dirty="0">
                <a:latin typeface="Calibri" pitchFamily="34" charset="0"/>
              </a:rPr>
              <a:t> !!!</a:t>
            </a:r>
          </a:p>
        </p:txBody>
      </p:sp>
      <p:cxnSp>
        <p:nvCxnSpPr>
          <p:cNvPr id="6" name="Connecteur droit avec flèche 5"/>
          <p:cNvCxnSpPr/>
          <p:nvPr/>
        </p:nvCxnSpPr>
        <p:spPr>
          <a:xfrm flipH="1">
            <a:off x="1475656" y="2852936"/>
            <a:ext cx="504000" cy="55900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9872" y="476672"/>
            <a:ext cx="305246" cy="286168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6372200" y="476672"/>
            <a:ext cx="309411" cy="29007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0" y="0"/>
            <a:ext cx="1259632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Issues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6825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Chart bld="series"/>
        </p:bldSub>
      </p:bldGraphic>
      <p:bldP spid="14" grpId="0" build="p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44624"/>
            <a:ext cx="9144000" cy="1008112"/>
          </a:xfrm>
        </p:spPr>
        <p:txBody>
          <a:bodyPr>
            <a:normAutofit/>
          </a:bodyPr>
          <a:lstStyle/>
          <a:p>
            <a:pPr algn="ctr"/>
            <a:r>
              <a:rPr lang="fr-CA" sz="3600" b="1" dirty="0" err="1"/>
              <a:t>Working</a:t>
            </a:r>
            <a:r>
              <a:rPr lang="fr-CA" sz="3600" b="1" dirty="0"/>
              <a:t> </a:t>
            </a:r>
            <a:r>
              <a:rPr lang="fr-CA" sz="3600" b="1" dirty="0" err="1"/>
              <a:t>Upstream</a:t>
            </a:r>
            <a:endParaRPr lang="fr-CA" sz="3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7</a:t>
            </a:fld>
            <a:endParaRPr lang="fr-CA" dirty="0"/>
          </a:p>
        </p:txBody>
      </p:sp>
      <p:pic>
        <p:nvPicPr>
          <p:cNvPr id="42" name="Image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556792"/>
            <a:ext cx="1783554" cy="1224136"/>
          </a:xfrm>
          <a:prstGeom prst="rect">
            <a:avLst/>
          </a:prstGeom>
        </p:spPr>
      </p:pic>
      <p:cxnSp>
        <p:nvCxnSpPr>
          <p:cNvPr id="52" name="Connecteur en arc 51"/>
          <p:cNvCxnSpPr>
            <a:stCxn id="58" idx="1"/>
            <a:endCxn id="29" idx="3"/>
          </p:cNvCxnSpPr>
          <p:nvPr/>
        </p:nvCxnSpPr>
        <p:spPr>
          <a:xfrm rot="10800000" flipH="1" flipV="1">
            <a:off x="1475656" y="2204864"/>
            <a:ext cx="6192688" cy="2880320"/>
          </a:xfrm>
          <a:prstGeom prst="curvedConnector5">
            <a:avLst>
              <a:gd name="adj1" fmla="val -3691"/>
              <a:gd name="adj2" fmla="val 45000"/>
              <a:gd name="adj3" fmla="val 103691"/>
            </a:avLst>
          </a:prstGeom>
          <a:ln w="25400">
            <a:solidFill>
              <a:srgbClr val="C00000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à coins arrondis 57"/>
          <p:cNvSpPr/>
          <p:nvPr/>
        </p:nvSpPr>
        <p:spPr>
          <a:xfrm>
            <a:off x="1475656" y="1772816"/>
            <a:ext cx="1728192" cy="86409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>
                <a:solidFill>
                  <a:srgbClr val="C00000"/>
                </a:solidFill>
                <a:latin typeface="Calibri" pitchFamily="34" charset="0"/>
              </a:rPr>
              <a:t>Cegeps, </a:t>
            </a:r>
            <a:r>
              <a:rPr lang="fr-CA" sz="2000" dirty="0" err="1">
                <a:solidFill>
                  <a:srgbClr val="C00000"/>
                </a:solidFill>
                <a:latin typeface="Calibri" pitchFamily="34" charset="0"/>
              </a:rPr>
              <a:t>universities</a:t>
            </a:r>
            <a:endParaRPr lang="fr-CA" sz="2000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04" t="28619" r="28896" b="53526"/>
          <a:stretch/>
        </p:blipFill>
        <p:spPr bwMode="auto">
          <a:xfrm>
            <a:off x="2123728" y="4077072"/>
            <a:ext cx="2808312" cy="1719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à coins arrondis 28"/>
          <p:cNvSpPr/>
          <p:nvPr/>
        </p:nvSpPr>
        <p:spPr>
          <a:xfrm>
            <a:off x="5364088" y="4365104"/>
            <a:ext cx="2304256" cy="14401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rgbClr val="C00000"/>
                </a:solidFill>
                <a:latin typeface="Calibri" pitchFamily="34" charset="0"/>
              </a:rPr>
              <a:t>Health professionals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0" y="-243408"/>
            <a:ext cx="1259632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Issues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9832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1786521"/>
            <a:ext cx="3341370" cy="4720590"/>
          </a:xfrm>
          <a:prstGeom prst="rect">
            <a:avLst/>
          </a:prstGeom>
        </p:spPr>
      </p:pic>
      <p:sp useBgFill="1"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413792"/>
            <a:ext cx="7920880" cy="1143000"/>
          </a:xfrm>
        </p:spPr>
        <p:txBody>
          <a:bodyPr/>
          <a:lstStyle/>
          <a:p>
            <a:pPr algn="ctr"/>
            <a:r>
              <a:rPr lang="fr-CA" sz="3600" b="1" dirty="0"/>
              <a:t>Survey: Basic Curriculum and Training of </a:t>
            </a:r>
            <a:r>
              <a:rPr lang="fr-CA" sz="3600" b="1" dirty="0" err="1"/>
              <a:t>Health</a:t>
            </a:r>
            <a:r>
              <a:rPr lang="fr-CA" sz="3600" b="1" dirty="0"/>
              <a:t> </a:t>
            </a:r>
            <a:r>
              <a:rPr lang="fr-CA" sz="3600" b="1" dirty="0" err="1"/>
              <a:t>Professionals</a:t>
            </a:r>
            <a:r>
              <a:rPr lang="fr-CA" sz="3600" b="1" dirty="0"/>
              <a:t> in Québec </a:t>
            </a:r>
            <a:endParaRPr lang="fr-FR" sz="2400" b="1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8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723071">
            <a:off x="4085626" y="4263099"/>
            <a:ext cx="1626870" cy="219075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228133">
            <a:off x="4513044" y="4209341"/>
            <a:ext cx="1630680" cy="219837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64563" y="4231692"/>
            <a:ext cx="1638300" cy="218313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711685">
            <a:off x="5507199" y="4324329"/>
            <a:ext cx="1630680" cy="218694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328451">
            <a:off x="5961553" y="4458195"/>
            <a:ext cx="1607820" cy="218694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677191">
            <a:off x="6474898" y="4617273"/>
            <a:ext cx="1626870" cy="218694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97592" y="1628800"/>
            <a:ext cx="3529965" cy="46634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0"/>
            <a:ext cx="1259632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Issues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55576" y="3212976"/>
            <a:ext cx="6984776" cy="864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200" dirty="0" err="1"/>
              <a:t>Dentists</a:t>
            </a:r>
            <a:r>
              <a:rPr lang="fr-CA" sz="2200" dirty="0"/>
              <a:t>, nurses, </a:t>
            </a:r>
            <a:r>
              <a:rPr lang="fr-CA" sz="2200" dirty="0" err="1"/>
              <a:t>medical</a:t>
            </a:r>
            <a:r>
              <a:rPr lang="fr-CA" sz="2200" dirty="0"/>
              <a:t> </a:t>
            </a:r>
            <a:r>
              <a:rPr lang="fr-CA" sz="2200" dirty="0" err="1"/>
              <a:t>doctors</a:t>
            </a:r>
            <a:r>
              <a:rPr lang="fr-CA" sz="2200" dirty="0"/>
              <a:t>, </a:t>
            </a:r>
            <a:r>
              <a:rPr lang="fr-CA" sz="2200" dirty="0" err="1"/>
              <a:t>registered</a:t>
            </a:r>
            <a:r>
              <a:rPr lang="fr-CA" sz="2200" dirty="0"/>
              <a:t> </a:t>
            </a:r>
            <a:r>
              <a:rPr lang="fr-CA" sz="2200" dirty="0" err="1"/>
              <a:t>dietitians</a:t>
            </a:r>
            <a:r>
              <a:rPr lang="fr-CA" sz="2200" dirty="0"/>
              <a:t>, </a:t>
            </a:r>
            <a:r>
              <a:rPr lang="fr-CA" sz="2200" dirty="0" err="1"/>
              <a:t>pharmacists</a:t>
            </a:r>
            <a:r>
              <a:rPr lang="fr-CA" sz="2200" dirty="0"/>
              <a:t>, </a:t>
            </a:r>
            <a:r>
              <a:rPr lang="fr-CA" sz="2200" dirty="0" err="1"/>
              <a:t>midwives</a:t>
            </a:r>
            <a:endParaRPr lang="en-US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7734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7620000" cy="1143000"/>
          </a:xfrm>
        </p:spPr>
        <p:txBody>
          <a:bodyPr/>
          <a:lstStyle/>
          <a:p>
            <a:r>
              <a:rPr lang="fr-CA" sz="3600" b="1" dirty="0"/>
              <a:t>Main conclusions of the 2011-2012 </a:t>
            </a:r>
            <a:r>
              <a:rPr lang="fr-CA" sz="3600" b="1" dirty="0" err="1"/>
              <a:t>survey</a:t>
            </a:r>
            <a:endParaRPr lang="fr-CA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72816"/>
            <a:ext cx="7620000" cy="4800600"/>
          </a:xfrm>
        </p:spPr>
        <p:txBody>
          <a:bodyPr>
            <a:normAutofit/>
          </a:bodyPr>
          <a:lstStyle/>
          <a:p>
            <a:pPr marL="114300" indent="0">
              <a:spcBef>
                <a:spcPts val="1200"/>
              </a:spcBef>
              <a:buNone/>
            </a:pPr>
            <a:r>
              <a:rPr lang="fr-CA" sz="2800" dirty="0"/>
              <a:t>In </a:t>
            </a:r>
            <a:r>
              <a:rPr lang="fr-CA" sz="2800" dirty="0" err="1"/>
              <a:t>many</a:t>
            </a:r>
            <a:r>
              <a:rPr lang="fr-CA" sz="2800" dirty="0"/>
              <a:t> programs...</a:t>
            </a:r>
          </a:p>
          <a:p>
            <a:pPr lvl="1"/>
            <a:r>
              <a:rPr lang="fr-CA" sz="2400" dirty="0" err="1"/>
              <a:t>Marked</a:t>
            </a:r>
            <a:r>
              <a:rPr lang="fr-CA" sz="2400" dirty="0"/>
              <a:t> gaps in content </a:t>
            </a:r>
          </a:p>
          <a:p>
            <a:pPr lvl="1"/>
            <a:r>
              <a:rPr lang="fr-CA" sz="2400" dirty="0" err="1"/>
              <a:t>Heterogeneity</a:t>
            </a:r>
            <a:r>
              <a:rPr lang="fr-CA" sz="2400" dirty="0"/>
              <a:t> in training </a:t>
            </a:r>
          </a:p>
          <a:p>
            <a:pPr lvl="1"/>
            <a:r>
              <a:rPr lang="fr-CA" sz="2400" dirty="0"/>
              <a:t>Far </a:t>
            </a:r>
            <a:r>
              <a:rPr lang="fr-CA" sz="2400" dirty="0" err="1"/>
              <a:t>from</a:t>
            </a:r>
            <a:r>
              <a:rPr lang="fr-CA" sz="2400" dirty="0"/>
              <a:t> the recommandations of </a:t>
            </a:r>
          </a:p>
          <a:p>
            <a:pPr lvl="2"/>
            <a:r>
              <a:rPr lang="fr-CA" sz="2200" dirty="0"/>
              <a:t>World </a:t>
            </a:r>
            <a:r>
              <a:rPr lang="fr-CA" sz="2200" dirty="0" err="1"/>
              <a:t>Health</a:t>
            </a:r>
            <a:r>
              <a:rPr lang="fr-CA" sz="2200" dirty="0"/>
              <a:t> </a:t>
            </a:r>
            <a:r>
              <a:rPr lang="fr-CA" sz="2200" dirty="0" err="1"/>
              <a:t>Organization</a:t>
            </a:r>
            <a:r>
              <a:rPr lang="fr-CA" sz="2200" dirty="0"/>
              <a:t>, </a:t>
            </a:r>
          </a:p>
          <a:p>
            <a:pPr lvl="2"/>
            <a:r>
              <a:rPr lang="fr-CA" sz="2200" dirty="0"/>
              <a:t>American </a:t>
            </a:r>
            <a:r>
              <a:rPr lang="fr-CA" sz="2200" dirty="0" err="1"/>
              <a:t>Academy</a:t>
            </a:r>
            <a:r>
              <a:rPr lang="fr-CA" sz="2200" dirty="0"/>
              <a:t> of </a:t>
            </a:r>
            <a:r>
              <a:rPr lang="fr-CA" sz="2200" dirty="0" err="1"/>
              <a:t>Pediatrics</a:t>
            </a:r>
            <a:r>
              <a:rPr lang="fr-CA" sz="2200" dirty="0"/>
              <a:t> </a:t>
            </a:r>
          </a:p>
          <a:p>
            <a:pPr lvl="2"/>
            <a:r>
              <a:rPr lang="fr-CA" sz="2200" dirty="0" err="1"/>
              <a:t>Academy</a:t>
            </a:r>
            <a:r>
              <a:rPr lang="fr-CA" sz="2200" dirty="0"/>
              <a:t> of </a:t>
            </a:r>
            <a:r>
              <a:rPr lang="fr-CA" sz="2200" dirty="0" err="1"/>
              <a:t>Breastfeeding</a:t>
            </a:r>
            <a:r>
              <a:rPr lang="fr-CA" sz="2200" dirty="0"/>
              <a:t> </a:t>
            </a:r>
            <a:r>
              <a:rPr lang="fr-CA" sz="2200" dirty="0" err="1"/>
              <a:t>Medicine</a:t>
            </a:r>
            <a:endParaRPr lang="fr-CA" sz="2200" dirty="0"/>
          </a:p>
          <a:p>
            <a:r>
              <a:rPr lang="fr-CA" sz="2800" dirty="0"/>
              <a:t>Programs have </a:t>
            </a:r>
            <a:r>
              <a:rPr lang="fr-CA" sz="2800" dirty="0" err="1"/>
              <a:t>similar</a:t>
            </a:r>
            <a:r>
              <a:rPr lang="fr-CA" sz="2800" dirty="0"/>
              <a:t> </a:t>
            </a:r>
            <a:r>
              <a:rPr lang="fr-CA" sz="2800" dirty="0" err="1"/>
              <a:t>needs</a:t>
            </a:r>
            <a:endParaRPr lang="fr-CA" sz="2800" dirty="0"/>
          </a:p>
          <a:p>
            <a:r>
              <a:rPr lang="fr-CA" sz="2800" dirty="0" err="1"/>
              <a:t>Confirmed</a:t>
            </a:r>
            <a:r>
              <a:rPr lang="fr-CA" sz="2800" dirty="0"/>
              <a:t> </a:t>
            </a:r>
            <a:r>
              <a:rPr lang="fr-CA" sz="2800" dirty="0" err="1"/>
              <a:t>interest</a:t>
            </a:r>
            <a:r>
              <a:rPr lang="fr-CA" sz="2800" dirty="0"/>
              <a:t> of </a:t>
            </a:r>
            <a:r>
              <a:rPr lang="fr-CA" sz="2800" dirty="0" err="1"/>
              <a:t>respondees</a:t>
            </a:r>
            <a:r>
              <a:rPr lang="fr-CA" sz="2800" dirty="0"/>
              <a:t> </a:t>
            </a:r>
            <a:r>
              <a:rPr lang="fr-CA" sz="2800" dirty="0" err="1"/>
              <a:t>with</a:t>
            </a:r>
            <a:r>
              <a:rPr lang="fr-CA" sz="2800" dirty="0"/>
              <a:t> the issue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749DF-4999-428A-BCBA-09A5166E1780}" type="slidenum">
              <a:rPr lang="fr-CA" smtClean="0"/>
              <a:pPr/>
              <a:t>9</a:t>
            </a:fld>
            <a:endParaRPr lang="fr-CA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1259632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Issues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5736" y="2276872"/>
            <a:ext cx="4680520" cy="2246769"/>
          </a:xfrm>
          <a:prstGeom prst="rect">
            <a:avLst/>
          </a:prstGeom>
          <a:solidFill>
            <a:srgbClr val="FF0000"/>
          </a:solidFill>
          <a:ln w="381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 algn="ctr"/>
            <a:r>
              <a:rPr lang="fr-CA" sz="2800" dirty="0"/>
              <a:t>Urgent </a:t>
            </a:r>
            <a:r>
              <a:rPr lang="fr-CA" sz="2800" dirty="0" err="1"/>
              <a:t>needs</a:t>
            </a:r>
            <a:r>
              <a:rPr lang="fr-CA" sz="2800" dirty="0"/>
              <a:t> to </a:t>
            </a:r>
            <a:r>
              <a:rPr lang="fr-CA" sz="2800" dirty="0" err="1"/>
              <a:t>address</a:t>
            </a:r>
            <a:r>
              <a:rPr lang="fr-CA" sz="2800" dirty="0"/>
              <a:t> the gaps in training of </a:t>
            </a:r>
            <a:r>
              <a:rPr lang="fr-CA" sz="2800" dirty="0" err="1"/>
              <a:t>health</a:t>
            </a:r>
            <a:r>
              <a:rPr lang="fr-CA" sz="2800" dirty="0"/>
              <a:t> </a:t>
            </a:r>
            <a:r>
              <a:rPr lang="fr-CA" sz="2800" dirty="0" err="1"/>
              <a:t>professionals</a:t>
            </a:r>
            <a:r>
              <a:rPr lang="fr-CA" sz="2800" dirty="0"/>
              <a:t> on </a:t>
            </a:r>
            <a:r>
              <a:rPr lang="fr-CA" sz="2800" dirty="0" err="1"/>
              <a:t>breastfeeding</a:t>
            </a:r>
            <a:r>
              <a:rPr lang="fr-CA" sz="2800" dirty="0"/>
              <a:t> </a:t>
            </a:r>
            <a:r>
              <a:rPr lang="fr-CA" sz="2800" dirty="0" err="1"/>
              <a:t>because</a:t>
            </a:r>
            <a:r>
              <a:rPr lang="fr-CA" sz="2800" dirty="0"/>
              <a:t> </a:t>
            </a:r>
            <a:r>
              <a:rPr lang="fr-CA" sz="2800" dirty="0" err="1"/>
              <a:t>it</a:t>
            </a:r>
            <a:r>
              <a:rPr lang="fr-CA" sz="2800" dirty="0"/>
              <a:t> </a:t>
            </a:r>
            <a:r>
              <a:rPr lang="fr-CA" sz="2800" dirty="0" err="1"/>
              <a:t>may</a:t>
            </a:r>
            <a:r>
              <a:rPr lang="fr-CA" sz="2800" dirty="0"/>
              <a:t> </a:t>
            </a:r>
            <a:r>
              <a:rPr lang="fr-CA" sz="2800" dirty="0" err="1"/>
              <a:t>take</a:t>
            </a:r>
            <a:r>
              <a:rPr lang="fr-CA" sz="2800" dirty="0"/>
              <a:t> 5-10 </a:t>
            </a:r>
            <a:r>
              <a:rPr lang="fr-CA" sz="2800" dirty="0" err="1"/>
              <a:t>years</a:t>
            </a:r>
            <a:r>
              <a:rPr lang="fr-CA" sz="2800" dirty="0"/>
              <a:t> </a:t>
            </a:r>
            <a:r>
              <a:rPr lang="fr-CA" sz="2800" dirty="0" err="1"/>
              <a:t>before</a:t>
            </a:r>
            <a:r>
              <a:rPr lang="fr-CA" sz="2800" dirty="0"/>
              <a:t> changes are in place</a:t>
            </a:r>
            <a:endParaRPr lang="fr-C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684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1.3|11.6|15|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2.7|37.5|22.3|5|87.6|3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24.7|1.3|2|0.8|0.8|0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22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tiguïté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tiguïté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12917</TotalTime>
  <Words>1244</Words>
  <Application>Microsoft Macintosh PowerPoint</Application>
  <PresentationFormat>On-screen Show (4:3)</PresentationFormat>
  <Paragraphs>248</Paragraphs>
  <Slides>23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Contiguïté</vt:lpstr>
      <vt:lpstr>Improving Health Professionals’ Initial Training on Breastfeeding in Québec:  Insights on the Framing of the Issue  and Agenda Setting</vt:lpstr>
      <vt:lpstr>Framework for Action</vt:lpstr>
      <vt:lpstr>ISSUES CHARACTERISTICS</vt:lpstr>
      <vt:lpstr>Benefits of Breastfeeding are Largely Known</vt:lpstr>
      <vt:lpstr>Breastfeeding Promotion </vt:lpstr>
      <vt:lpstr>PowerPoint Presentation</vt:lpstr>
      <vt:lpstr>Working Upstream</vt:lpstr>
      <vt:lpstr>Survey: Basic Curriculum and Training of Health Professionals in Québec </vt:lpstr>
      <vt:lpstr>Main conclusions of the 2011-2012 survey</vt:lpstr>
      <vt:lpstr>POLITICAL CONTEXT</vt:lpstr>
      <vt:lpstr>Political Context</vt:lpstr>
      <vt:lpstr>ACTORS</vt:lpstr>
      <vt:lpstr>Who Are We?</vt:lpstr>
      <vt:lpstr>MAQ Committee on Training </vt:lpstr>
      <vt:lpstr>Committee Structure</vt:lpstr>
      <vt:lpstr>Actors</vt:lpstr>
      <vt:lpstr>IDEAS</vt:lpstr>
      <vt:lpstr>Launch of a Change Process </vt:lpstr>
      <vt:lpstr>Workshop - APRIL 29 2016</vt:lpstr>
      <vt:lpstr>Participants (60) at the Workshop</vt:lpstr>
      <vt:lpstr>Facilitators and Barriers to Agenda Setting</vt:lpstr>
      <vt:lpstr>PowerPoint Presentation</vt:lpstr>
      <vt:lpstr>THANK YOU</vt:lpstr>
    </vt:vector>
  </TitlesOfParts>
  <Company>Microsoft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 Lauzière</dc:creator>
  <cp:lastModifiedBy>Isabelle Michaud-Letourneau</cp:lastModifiedBy>
  <cp:revision>649</cp:revision>
  <cp:lastPrinted>2016-04-12T17:35:06Z</cp:lastPrinted>
  <dcterms:created xsi:type="dcterms:W3CDTF">2014-11-01T21:15:53Z</dcterms:created>
  <dcterms:modified xsi:type="dcterms:W3CDTF">2016-04-27T10:52:43Z</dcterms:modified>
</cp:coreProperties>
</file>